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93" r:id="rId3"/>
    <p:sldId id="263" r:id="rId4"/>
    <p:sldId id="257" r:id="rId5"/>
    <p:sldId id="258"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91" r:id="rId25"/>
    <p:sldId id="292"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BC6A9B-7DB1-40EB-829D-3E389BC8DFD0}">
          <p14:sldIdLst>
            <p14:sldId id="256"/>
            <p14:sldId id="293"/>
            <p14:sldId id="263"/>
            <p14:sldId id="257"/>
            <p14:sldId id="258"/>
            <p14:sldId id="260"/>
            <p14:sldId id="262"/>
            <p14:sldId id="264"/>
            <p14:sldId id="265"/>
            <p14:sldId id="266"/>
            <p14:sldId id="267"/>
            <p14:sldId id="268"/>
            <p14:sldId id="269"/>
            <p14:sldId id="270"/>
            <p14:sldId id="271"/>
            <p14:sldId id="272"/>
            <p14:sldId id="273"/>
            <p14:sldId id="274"/>
            <p14:sldId id="275"/>
            <p14:sldId id="276"/>
            <p14:sldId id="277"/>
            <p14:sldId id="278"/>
            <p14:sldId id="279"/>
            <p14:sldId id="291"/>
            <p14:sldId id="292"/>
            <p14:sldId id="280"/>
            <p14:sldId id="281"/>
            <p14:sldId id="282"/>
            <p14:sldId id="283"/>
            <p14:sldId id="284"/>
            <p14:sldId id="285"/>
            <p14:sldId id="286"/>
            <p14:sldId id="287"/>
            <p14:sldId id="288"/>
            <p14:sldId id="289"/>
            <p14:sldId id="290"/>
          </p14:sldIdLst>
        </p14:section>
        <p14:section name="Untitled Section" id="{761AF05C-C985-4D9C-843B-D7CAF3362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164" d="100"/>
          <a:sy n="164" d="100"/>
        </p:scale>
        <p:origin x="172"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8907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816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211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9842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1032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7191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9658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9456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257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513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2133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513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93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6893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4045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4570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0083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12/12/2019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8390808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46" r:id="rId6"/>
    <p:sldLayoutId id="2147483747" r:id="rId7"/>
    <p:sldLayoutId id="2147483748" r:id="rId8"/>
    <p:sldLayoutId id="2147483749" r:id="rId9"/>
    <p:sldLayoutId id="2147483750" r:id="rId10"/>
    <p:sldLayoutId id="2147483757" r:id="rId11"/>
    <p:sldLayoutId id="2147483751" r:id="rId12"/>
    <p:sldLayoutId id="2147483752" r:id="rId13"/>
    <p:sldLayoutId id="2147483753" r:id="rId14"/>
    <p:sldLayoutId id="2147483754" r:id="rId15"/>
    <p:sldLayoutId id="2147483755" r:id="rId16"/>
    <p:sldLayoutId id="2147483756"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ata.boston.gov/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Larceny" TargetMode="External"/><Relationship Id="rId3" Type="http://schemas.openxmlformats.org/officeDocument/2006/relationships/hyperlink" Target="https://en.wikipedia.org/wiki/Rape" TargetMode="External"/><Relationship Id="rId7" Type="http://schemas.openxmlformats.org/officeDocument/2006/relationships/hyperlink" Target="https://en.wikipedia.org/wiki/Burglary" TargetMode="External"/><Relationship Id="rId2" Type="http://schemas.openxmlformats.org/officeDocument/2006/relationships/hyperlink" Target="https://en.wikipedia.org/wiki/Aggravated_assault" TargetMode="External"/><Relationship Id="rId1" Type="http://schemas.openxmlformats.org/officeDocument/2006/relationships/slideLayout" Target="../slideLayouts/slideLayout2.xml"/><Relationship Id="rId6" Type="http://schemas.openxmlformats.org/officeDocument/2006/relationships/hyperlink" Target="https://en.wikipedia.org/wiki/Arson" TargetMode="External"/><Relationship Id="rId11" Type="http://schemas.openxmlformats.org/officeDocument/2006/relationships/hyperlink" Target="https://www.ucrdatatool.gov/offenses.cfm" TargetMode="External"/><Relationship Id="rId5" Type="http://schemas.openxmlformats.org/officeDocument/2006/relationships/hyperlink" Target="https://en.wikipedia.org/wiki/Robbery" TargetMode="External"/><Relationship Id="rId10" Type="http://schemas.openxmlformats.org/officeDocument/2006/relationships/hyperlink" Target="https://en.wikipedia.org/wiki/Public_drunkenness" TargetMode="External"/><Relationship Id="rId4" Type="http://schemas.openxmlformats.org/officeDocument/2006/relationships/hyperlink" Target="https://en.wikipedia.org/wiki/Murder" TargetMode="External"/><Relationship Id="rId9" Type="http://schemas.openxmlformats.org/officeDocument/2006/relationships/hyperlink" Target="https://en.wikipedia.org/wiki/Motor_vehicle_thef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B4279-7CAA-46EA-AC0D-0D15EA016835}"/>
              </a:ext>
            </a:extLst>
          </p:cNvPr>
          <p:cNvSpPr>
            <a:spLocks noGrp="1"/>
          </p:cNvSpPr>
          <p:nvPr>
            <p:ph type="ctrTitle"/>
          </p:nvPr>
        </p:nvSpPr>
        <p:spPr>
          <a:xfrm>
            <a:off x="5139236" y="1097280"/>
            <a:ext cx="6043875" cy="4626864"/>
          </a:xfrm>
        </p:spPr>
        <p:txBody>
          <a:bodyPr anchor="ctr">
            <a:normAutofit/>
          </a:bodyPr>
          <a:lstStyle/>
          <a:p>
            <a:pPr algn="l"/>
            <a:r>
              <a:rPr lang="en-US" dirty="0"/>
              <a:t>B</a:t>
            </a:r>
            <a:r>
              <a:rPr lang="en-US" altLang="zh-CN" dirty="0"/>
              <a:t>oston Crime Data</a:t>
            </a:r>
            <a:br>
              <a:rPr lang="en-US" altLang="zh-CN" dirty="0"/>
            </a:br>
            <a:r>
              <a:rPr lang="en-US" altLang="zh-CN" dirty="0"/>
              <a:t>Analysis</a:t>
            </a:r>
            <a:endParaRPr lang="en-US" dirty="0"/>
          </a:p>
        </p:txBody>
      </p:sp>
      <p:sp>
        <p:nvSpPr>
          <p:cNvPr id="3" name="Subtitle 2">
            <a:extLst>
              <a:ext uri="{FF2B5EF4-FFF2-40B4-BE49-F238E27FC236}">
                <a16:creationId xmlns:a16="http://schemas.microsoft.com/office/drawing/2014/main" id="{577FD09B-0751-48ED-BF1D-5D1246E456B8}"/>
              </a:ext>
            </a:extLst>
          </p:cNvPr>
          <p:cNvSpPr>
            <a:spLocks noGrp="1"/>
          </p:cNvSpPr>
          <p:nvPr>
            <p:ph type="subTitle" idx="1"/>
          </p:nvPr>
        </p:nvSpPr>
        <p:spPr>
          <a:xfrm>
            <a:off x="913795" y="1097280"/>
            <a:ext cx="3256177" cy="4626863"/>
          </a:xfrm>
        </p:spPr>
        <p:txBody>
          <a:bodyPr anchor="ctr">
            <a:normAutofit/>
          </a:bodyPr>
          <a:lstStyle/>
          <a:p>
            <a:pPr algn="r"/>
            <a:r>
              <a:rPr lang="en-US" dirty="0"/>
              <a:t>Personal Project</a:t>
            </a:r>
          </a:p>
          <a:p>
            <a:pPr algn="r"/>
            <a:r>
              <a:rPr lang="en-US" i="1" dirty="0"/>
              <a:t>Xuanlin Liu</a:t>
            </a:r>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64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CF41-45B2-4945-AF09-8508AB896220}"/>
              </a:ext>
            </a:extLst>
          </p:cNvPr>
          <p:cNvSpPr>
            <a:spLocks noGrp="1"/>
          </p:cNvSpPr>
          <p:nvPr>
            <p:ph type="title"/>
          </p:nvPr>
        </p:nvSpPr>
        <p:spPr/>
        <p:txBody>
          <a:bodyPr/>
          <a:lstStyle/>
          <a:p>
            <a:r>
              <a:rPr lang="en-US" dirty="0"/>
              <a:t>Null values handles</a:t>
            </a:r>
          </a:p>
        </p:txBody>
      </p:sp>
      <p:sp>
        <p:nvSpPr>
          <p:cNvPr id="3" name="Content Placeholder 2">
            <a:extLst>
              <a:ext uri="{FF2B5EF4-FFF2-40B4-BE49-F238E27FC236}">
                <a16:creationId xmlns:a16="http://schemas.microsoft.com/office/drawing/2014/main" id="{ACF297DD-8AAE-411C-8F65-E3076D546C54}"/>
              </a:ext>
            </a:extLst>
          </p:cNvPr>
          <p:cNvSpPr>
            <a:spLocks noGrp="1"/>
          </p:cNvSpPr>
          <p:nvPr>
            <p:ph idx="1"/>
          </p:nvPr>
        </p:nvSpPr>
        <p:spPr/>
        <p:txBody>
          <a:bodyPr/>
          <a:lstStyle/>
          <a:p>
            <a:r>
              <a:rPr lang="en-US" dirty="0"/>
              <a:t>Web Scrape for geographic Coordinates</a:t>
            </a:r>
          </a:p>
          <a:p>
            <a:endParaRPr lang="en-US" dirty="0"/>
          </a:p>
        </p:txBody>
      </p:sp>
      <p:pic>
        <p:nvPicPr>
          <p:cNvPr id="4" name="Picture 3">
            <a:extLst>
              <a:ext uri="{FF2B5EF4-FFF2-40B4-BE49-F238E27FC236}">
                <a16:creationId xmlns:a16="http://schemas.microsoft.com/office/drawing/2014/main" id="{7A66190F-CB9B-4F93-B869-32986D32D2B4}"/>
              </a:ext>
            </a:extLst>
          </p:cNvPr>
          <p:cNvPicPr>
            <a:picLocks noChangeAspect="1"/>
          </p:cNvPicPr>
          <p:nvPr/>
        </p:nvPicPr>
        <p:blipFill>
          <a:blip r:embed="rId2"/>
          <a:stretch>
            <a:fillRect/>
          </a:stretch>
        </p:blipFill>
        <p:spPr>
          <a:xfrm>
            <a:off x="4523730" y="2719308"/>
            <a:ext cx="3446274" cy="2862341"/>
          </a:xfrm>
          <a:prstGeom prst="rect">
            <a:avLst/>
          </a:prstGeom>
        </p:spPr>
      </p:pic>
      <p:pic>
        <p:nvPicPr>
          <p:cNvPr id="5" name="Picture 4">
            <a:extLst>
              <a:ext uri="{FF2B5EF4-FFF2-40B4-BE49-F238E27FC236}">
                <a16:creationId xmlns:a16="http://schemas.microsoft.com/office/drawing/2014/main" id="{2605C51D-C033-4DAD-A7BE-5DC43C2F4A6A}"/>
              </a:ext>
            </a:extLst>
          </p:cNvPr>
          <p:cNvPicPr>
            <a:picLocks noChangeAspect="1"/>
          </p:cNvPicPr>
          <p:nvPr/>
        </p:nvPicPr>
        <p:blipFill>
          <a:blip r:embed="rId3"/>
          <a:stretch>
            <a:fillRect/>
          </a:stretch>
        </p:blipFill>
        <p:spPr>
          <a:xfrm>
            <a:off x="1256514" y="2719308"/>
            <a:ext cx="3170684" cy="2895596"/>
          </a:xfrm>
          <a:prstGeom prst="rect">
            <a:avLst/>
          </a:prstGeom>
        </p:spPr>
      </p:pic>
      <p:pic>
        <p:nvPicPr>
          <p:cNvPr id="6" name="Picture 5">
            <a:extLst>
              <a:ext uri="{FF2B5EF4-FFF2-40B4-BE49-F238E27FC236}">
                <a16:creationId xmlns:a16="http://schemas.microsoft.com/office/drawing/2014/main" id="{2552D6EA-D21A-4F8D-AF6D-E8B5E7D8DB39}"/>
              </a:ext>
            </a:extLst>
          </p:cNvPr>
          <p:cNvPicPr>
            <a:picLocks noChangeAspect="1"/>
          </p:cNvPicPr>
          <p:nvPr/>
        </p:nvPicPr>
        <p:blipFill>
          <a:blip r:embed="rId4"/>
          <a:stretch>
            <a:fillRect/>
          </a:stretch>
        </p:blipFill>
        <p:spPr>
          <a:xfrm>
            <a:off x="8066536" y="2719308"/>
            <a:ext cx="2974022" cy="2862341"/>
          </a:xfrm>
          <a:prstGeom prst="rect">
            <a:avLst/>
          </a:prstGeom>
        </p:spPr>
      </p:pic>
    </p:spTree>
    <p:extLst>
      <p:ext uri="{BB962C8B-B14F-4D97-AF65-F5344CB8AC3E}">
        <p14:creationId xmlns:p14="http://schemas.microsoft.com/office/powerpoint/2010/main" val="87306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A9A4-1EDA-46ED-9035-6163E3F37183}"/>
              </a:ext>
            </a:extLst>
          </p:cNvPr>
          <p:cNvSpPr>
            <a:spLocks noGrp="1"/>
          </p:cNvSpPr>
          <p:nvPr>
            <p:ph type="title"/>
          </p:nvPr>
        </p:nvSpPr>
        <p:spPr/>
        <p:txBody>
          <a:bodyPr>
            <a:normAutofit/>
          </a:bodyPr>
          <a:lstStyle/>
          <a:p>
            <a:r>
              <a:rPr lang="en-US" dirty="0"/>
              <a:t>Info Mapping</a:t>
            </a:r>
          </a:p>
        </p:txBody>
      </p:sp>
      <p:pic>
        <p:nvPicPr>
          <p:cNvPr id="4" name="Content Placeholder 3">
            <a:extLst>
              <a:ext uri="{FF2B5EF4-FFF2-40B4-BE49-F238E27FC236}">
                <a16:creationId xmlns:a16="http://schemas.microsoft.com/office/drawing/2014/main" id="{2F88EB7F-C41C-4B5B-AA33-48A35E1D0FAC}"/>
              </a:ext>
            </a:extLst>
          </p:cNvPr>
          <p:cNvPicPr>
            <a:picLocks noGrp="1" noChangeAspect="1"/>
          </p:cNvPicPr>
          <p:nvPr>
            <p:ph idx="1"/>
          </p:nvPr>
        </p:nvPicPr>
        <p:blipFill>
          <a:blip r:embed="rId2"/>
          <a:stretch>
            <a:fillRect/>
          </a:stretch>
        </p:blipFill>
        <p:spPr>
          <a:xfrm>
            <a:off x="1301096" y="2051245"/>
            <a:ext cx="4059333" cy="3274340"/>
          </a:xfrm>
          <a:prstGeom prst="rect">
            <a:avLst/>
          </a:prstGeom>
        </p:spPr>
      </p:pic>
      <p:pic>
        <p:nvPicPr>
          <p:cNvPr id="5" name="Picture 4">
            <a:extLst>
              <a:ext uri="{FF2B5EF4-FFF2-40B4-BE49-F238E27FC236}">
                <a16:creationId xmlns:a16="http://schemas.microsoft.com/office/drawing/2014/main" id="{9D251DB6-545F-4737-9112-E3E76172FE2E}"/>
              </a:ext>
            </a:extLst>
          </p:cNvPr>
          <p:cNvPicPr>
            <a:picLocks noChangeAspect="1"/>
          </p:cNvPicPr>
          <p:nvPr/>
        </p:nvPicPr>
        <p:blipFill>
          <a:blip r:embed="rId3"/>
          <a:stretch>
            <a:fillRect/>
          </a:stretch>
        </p:blipFill>
        <p:spPr>
          <a:xfrm>
            <a:off x="6182290" y="2057077"/>
            <a:ext cx="3794743" cy="3268508"/>
          </a:xfrm>
          <a:prstGeom prst="rect">
            <a:avLst/>
          </a:prstGeom>
        </p:spPr>
      </p:pic>
    </p:spTree>
    <p:extLst>
      <p:ext uri="{BB962C8B-B14F-4D97-AF65-F5344CB8AC3E}">
        <p14:creationId xmlns:p14="http://schemas.microsoft.com/office/powerpoint/2010/main" val="23278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10E3-D6B2-47C3-9ECD-47091BB50A60}"/>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67ADD0B8-33DC-4827-BCCD-D950C946145C}"/>
              </a:ext>
            </a:extLst>
          </p:cNvPr>
          <p:cNvSpPr>
            <a:spLocks noGrp="1"/>
          </p:cNvSpPr>
          <p:nvPr>
            <p:ph idx="1"/>
          </p:nvPr>
        </p:nvSpPr>
        <p:spPr/>
        <p:txBody>
          <a:bodyPr/>
          <a:lstStyle/>
          <a:p>
            <a:r>
              <a:rPr lang="en-US" dirty="0"/>
              <a:t>Visualize Crime Data on Folium Map</a:t>
            </a:r>
          </a:p>
          <a:p>
            <a:endParaRPr lang="en-US" dirty="0"/>
          </a:p>
        </p:txBody>
      </p:sp>
      <p:pic>
        <p:nvPicPr>
          <p:cNvPr id="4" name="Picture 3">
            <a:extLst>
              <a:ext uri="{FF2B5EF4-FFF2-40B4-BE49-F238E27FC236}">
                <a16:creationId xmlns:a16="http://schemas.microsoft.com/office/drawing/2014/main" id="{48499E50-FD3F-4A3A-9A81-A88DDBBCD145}"/>
              </a:ext>
            </a:extLst>
          </p:cNvPr>
          <p:cNvPicPr>
            <a:picLocks noChangeAspect="1"/>
          </p:cNvPicPr>
          <p:nvPr/>
        </p:nvPicPr>
        <p:blipFill>
          <a:blip r:embed="rId2"/>
          <a:stretch>
            <a:fillRect/>
          </a:stretch>
        </p:blipFill>
        <p:spPr>
          <a:xfrm>
            <a:off x="1077053" y="2793086"/>
            <a:ext cx="3297344" cy="2551525"/>
          </a:xfrm>
          <a:prstGeom prst="rect">
            <a:avLst/>
          </a:prstGeom>
        </p:spPr>
      </p:pic>
      <p:pic>
        <p:nvPicPr>
          <p:cNvPr id="5" name="Picture 4">
            <a:extLst>
              <a:ext uri="{FF2B5EF4-FFF2-40B4-BE49-F238E27FC236}">
                <a16:creationId xmlns:a16="http://schemas.microsoft.com/office/drawing/2014/main" id="{242E8C21-139F-4F09-8DA9-9E8F1E288C8A}"/>
              </a:ext>
            </a:extLst>
          </p:cNvPr>
          <p:cNvPicPr>
            <a:picLocks noChangeAspect="1"/>
          </p:cNvPicPr>
          <p:nvPr/>
        </p:nvPicPr>
        <p:blipFill>
          <a:blip r:embed="rId3"/>
          <a:stretch>
            <a:fillRect/>
          </a:stretch>
        </p:blipFill>
        <p:spPr>
          <a:xfrm>
            <a:off x="4483189" y="2814396"/>
            <a:ext cx="3665045" cy="2530215"/>
          </a:xfrm>
          <a:prstGeom prst="rect">
            <a:avLst/>
          </a:prstGeom>
        </p:spPr>
      </p:pic>
      <p:pic>
        <p:nvPicPr>
          <p:cNvPr id="6" name="Picture 5">
            <a:extLst>
              <a:ext uri="{FF2B5EF4-FFF2-40B4-BE49-F238E27FC236}">
                <a16:creationId xmlns:a16="http://schemas.microsoft.com/office/drawing/2014/main" id="{7878726C-B2D6-4E6C-A018-442086881D1B}"/>
              </a:ext>
            </a:extLst>
          </p:cNvPr>
          <p:cNvPicPr>
            <a:picLocks noChangeAspect="1"/>
          </p:cNvPicPr>
          <p:nvPr/>
        </p:nvPicPr>
        <p:blipFill>
          <a:blip r:embed="rId4"/>
          <a:stretch>
            <a:fillRect/>
          </a:stretch>
        </p:blipFill>
        <p:spPr>
          <a:xfrm>
            <a:off x="8425427" y="2727660"/>
            <a:ext cx="2477631" cy="2616951"/>
          </a:xfrm>
          <a:prstGeom prst="rect">
            <a:avLst/>
          </a:prstGeom>
        </p:spPr>
      </p:pic>
    </p:spTree>
    <p:extLst>
      <p:ext uri="{BB962C8B-B14F-4D97-AF65-F5344CB8AC3E}">
        <p14:creationId xmlns:p14="http://schemas.microsoft.com/office/powerpoint/2010/main" val="93843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AE6A-CDE0-4A7D-BF8D-CD64E78D5018}"/>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15F49F2D-78E9-405F-8D54-3593D372ED46}"/>
              </a:ext>
            </a:extLst>
          </p:cNvPr>
          <p:cNvSpPr>
            <a:spLocks noGrp="1"/>
          </p:cNvSpPr>
          <p:nvPr>
            <p:ph idx="1"/>
          </p:nvPr>
        </p:nvSpPr>
        <p:spPr/>
        <p:txBody>
          <a:bodyPr/>
          <a:lstStyle/>
          <a:p>
            <a:r>
              <a:rPr lang="en-US" dirty="0"/>
              <a:t>Number of Criminal Activities per District (Top 10)</a:t>
            </a:r>
          </a:p>
          <a:p>
            <a:endParaRPr lang="en-US" dirty="0"/>
          </a:p>
        </p:txBody>
      </p:sp>
      <p:pic>
        <p:nvPicPr>
          <p:cNvPr id="4" name="Picture 3">
            <a:extLst>
              <a:ext uri="{FF2B5EF4-FFF2-40B4-BE49-F238E27FC236}">
                <a16:creationId xmlns:a16="http://schemas.microsoft.com/office/drawing/2014/main" id="{8C3F3A62-C24B-4707-94F4-6BBF5399C707}"/>
              </a:ext>
            </a:extLst>
          </p:cNvPr>
          <p:cNvPicPr>
            <a:picLocks noChangeAspect="1"/>
          </p:cNvPicPr>
          <p:nvPr/>
        </p:nvPicPr>
        <p:blipFill>
          <a:blip r:embed="rId2"/>
          <a:stretch>
            <a:fillRect/>
          </a:stretch>
        </p:blipFill>
        <p:spPr>
          <a:xfrm>
            <a:off x="3413663" y="2723398"/>
            <a:ext cx="6402364" cy="2597984"/>
          </a:xfrm>
          <a:prstGeom prst="rect">
            <a:avLst/>
          </a:prstGeom>
        </p:spPr>
      </p:pic>
      <p:pic>
        <p:nvPicPr>
          <p:cNvPr id="5" name="Picture 4">
            <a:extLst>
              <a:ext uri="{FF2B5EF4-FFF2-40B4-BE49-F238E27FC236}">
                <a16:creationId xmlns:a16="http://schemas.microsoft.com/office/drawing/2014/main" id="{7E14CF5C-AB03-434C-AAD1-F1F3689A94EF}"/>
              </a:ext>
            </a:extLst>
          </p:cNvPr>
          <p:cNvPicPr>
            <a:picLocks noChangeAspect="1"/>
          </p:cNvPicPr>
          <p:nvPr/>
        </p:nvPicPr>
        <p:blipFill>
          <a:blip r:embed="rId3"/>
          <a:stretch>
            <a:fillRect/>
          </a:stretch>
        </p:blipFill>
        <p:spPr>
          <a:xfrm>
            <a:off x="1319650" y="2725685"/>
            <a:ext cx="1830381" cy="2595697"/>
          </a:xfrm>
          <a:prstGeom prst="rect">
            <a:avLst/>
          </a:prstGeom>
        </p:spPr>
      </p:pic>
    </p:spTree>
    <p:extLst>
      <p:ext uri="{BB962C8B-B14F-4D97-AF65-F5344CB8AC3E}">
        <p14:creationId xmlns:p14="http://schemas.microsoft.com/office/powerpoint/2010/main" val="2145049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4417-5430-4B79-91E5-4161C601FF42}"/>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01F3687F-ACAF-4320-99F3-17A889E4D237}"/>
              </a:ext>
            </a:extLst>
          </p:cNvPr>
          <p:cNvSpPr>
            <a:spLocks noGrp="1"/>
          </p:cNvSpPr>
          <p:nvPr>
            <p:ph idx="1"/>
          </p:nvPr>
        </p:nvSpPr>
        <p:spPr/>
        <p:txBody>
          <a:bodyPr/>
          <a:lstStyle/>
          <a:p>
            <a:r>
              <a:rPr lang="en-US" dirty="0"/>
              <a:t>Proportion of Crime Activities Based on 4 Different Period of a Day</a:t>
            </a:r>
          </a:p>
          <a:p>
            <a:pPr marL="36900" indent="0">
              <a:buNone/>
            </a:pPr>
            <a:endParaRPr lang="en-US" dirty="0"/>
          </a:p>
        </p:txBody>
      </p:sp>
      <p:pic>
        <p:nvPicPr>
          <p:cNvPr id="4" name="Picture 3">
            <a:extLst>
              <a:ext uri="{FF2B5EF4-FFF2-40B4-BE49-F238E27FC236}">
                <a16:creationId xmlns:a16="http://schemas.microsoft.com/office/drawing/2014/main" id="{046F31C1-6CCF-494D-AEC1-63852EDC9791}"/>
              </a:ext>
            </a:extLst>
          </p:cNvPr>
          <p:cNvPicPr>
            <a:picLocks noChangeAspect="1"/>
          </p:cNvPicPr>
          <p:nvPr/>
        </p:nvPicPr>
        <p:blipFill>
          <a:blip r:embed="rId2"/>
          <a:stretch>
            <a:fillRect/>
          </a:stretch>
        </p:blipFill>
        <p:spPr>
          <a:xfrm>
            <a:off x="5060196" y="3121733"/>
            <a:ext cx="5635337" cy="2606102"/>
          </a:xfrm>
          <a:prstGeom prst="rect">
            <a:avLst/>
          </a:prstGeom>
        </p:spPr>
      </p:pic>
      <p:pic>
        <p:nvPicPr>
          <p:cNvPr id="5" name="Picture 4">
            <a:extLst>
              <a:ext uri="{FF2B5EF4-FFF2-40B4-BE49-F238E27FC236}">
                <a16:creationId xmlns:a16="http://schemas.microsoft.com/office/drawing/2014/main" id="{463D9163-FA53-49C5-9025-BC306C554BC3}"/>
              </a:ext>
            </a:extLst>
          </p:cNvPr>
          <p:cNvPicPr>
            <a:picLocks noChangeAspect="1"/>
          </p:cNvPicPr>
          <p:nvPr/>
        </p:nvPicPr>
        <p:blipFill>
          <a:blip r:embed="rId3"/>
          <a:stretch>
            <a:fillRect/>
          </a:stretch>
        </p:blipFill>
        <p:spPr>
          <a:xfrm>
            <a:off x="1262788" y="3121733"/>
            <a:ext cx="3514563" cy="2602556"/>
          </a:xfrm>
          <a:prstGeom prst="rect">
            <a:avLst/>
          </a:prstGeom>
        </p:spPr>
      </p:pic>
    </p:spTree>
    <p:extLst>
      <p:ext uri="{BB962C8B-B14F-4D97-AF65-F5344CB8AC3E}">
        <p14:creationId xmlns:p14="http://schemas.microsoft.com/office/powerpoint/2010/main" val="2213324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E7CC-71D9-4263-AE00-D9CBFFF42353}"/>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D1096C24-A32D-459C-8FD0-200167CF9174}"/>
              </a:ext>
            </a:extLst>
          </p:cNvPr>
          <p:cNvSpPr>
            <a:spLocks noGrp="1"/>
          </p:cNvSpPr>
          <p:nvPr>
            <p:ph idx="1"/>
          </p:nvPr>
        </p:nvSpPr>
        <p:spPr/>
        <p:txBody>
          <a:bodyPr/>
          <a:lstStyle/>
          <a:p>
            <a:r>
              <a:rPr lang="en-US" dirty="0"/>
              <a:t>Number of Crime Activities per Day of Week</a:t>
            </a:r>
          </a:p>
          <a:p>
            <a:pPr marL="36900" indent="0">
              <a:buNone/>
            </a:pPr>
            <a:endParaRPr lang="en-US" dirty="0"/>
          </a:p>
        </p:txBody>
      </p:sp>
      <p:pic>
        <p:nvPicPr>
          <p:cNvPr id="4" name="Picture 3">
            <a:extLst>
              <a:ext uri="{FF2B5EF4-FFF2-40B4-BE49-F238E27FC236}">
                <a16:creationId xmlns:a16="http://schemas.microsoft.com/office/drawing/2014/main" id="{9A8B55E1-8229-4CCA-A92C-698ECB44EA22}"/>
              </a:ext>
            </a:extLst>
          </p:cNvPr>
          <p:cNvPicPr>
            <a:picLocks noChangeAspect="1"/>
          </p:cNvPicPr>
          <p:nvPr/>
        </p:nvPicPr>
        <p:blipFill>
          <a:blip r:embed="rId2"/>
          <a:stretch>
            <a:fillRect/>
          </a:stretch>
        </p:blipFill>
        <p:spPr>
          <a:xfrm>
            <a:off x="4238258" y="3005621"/>
            <a:ext cx="5499067" cy="2752725"/>
          </a:xfrm>
          <a:prstGeom prst="rect">
            <a:avLst/>
          </a:prstGeom>
        </p:spPr>
      </p:pic>
      <p:pic>
        <p:nvPicPr>
          <p:cNvPr id="5" name="Picture 4">
            <a:extLst>
              <a:ext uri="{FF2B5EF4-FFF2-40B4-BE49-F238E27FC236}">
                <a16:creationId xmlns:a16="http://schemas.microsoft.com/office/drawing/2014/main" id="{E311DA43-3059-4151-A628-820CD0117C18}"/>
              </a:ext>
            </a:extLst>
          </p:cNvPr>
          <p:cNvPicPr>
            <a:picLocks noChangeAspect="1"/>
          </p:cNvPicPr>
          <p:nvPr/>
        </p:nvPicPr>
        <p:blipFill>
          <a:blip r:embed="rId3"/>
          <a:stretch>
            <a:fillRect/>
          </a:stretch>
        </p:blipFill>
        <p:spPr>
          <a:xfrm>
            <a:off x="1294269" y="3005621"/>
            <a:ext cx="2735289" cy="2752725"/>
          </a:xfrm>
          <a:prstGeom prst="rect">
            <a:avLst/>
          </a:prstGeom>
        </p:spPr>
      </p:pic>
    </p:spTree>
    <p:extLst>
      <p:ext uri="{BB962C8B-B14F-4D97-AF65-F5344CB8AC3E}">
        <p14:creationId xmlns:p14="http://schemas.microsoft.com/office/powerpoint/2010/main" val="315734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B838-B66E-4EAE-8544-D2FD8AF57A8C}"/>
              </a:ext>
            </a:extLst>
          </p:cNvPr>
          <p:cNvSpPr>
            <a:spLocks noGrp="1"/>
          </p:cNvSpPr>
          <p:nvPr>
            <p:ph type="title"/>
          </p:nvPr>
        </p:nvSpPr>
        <p:spPr/>
        <p:txBody>
          <a:bodyPr/>
          <a:lstStyle/>
          <a:p>
            <a:r>
              <a:rPr lang="en-US" dirty="0"/>
              <a:t>Exploratory Data Analysis</a:t>
            </a:r>
          </a:p>
        </p:txBody>
      </p:sp>
      <p:sp>
        <p:nvSpPr>
          <p:cNvPr id="6" name="Content Placeholder 5">
            <a:extLst>
              <a:ext uri="{FF2B5EF4-FFF2-40B4-BE49-F238E27FC236}">
                <a16:creationId xmlns:a16="http://schemas.microsoft.com/office/drawing/2014/main" id="{83A664AF-2826-4AF4-85ED-651C57CA5D4B}"/>
              </a:ext>
            </a:extLst>
          </p:cNvPr>
          <p:cNvSpPr>
            <a:spLocks noGrp="1"/>
          </p:cNvSpPr>
          <p:nvPr>
            <p:ph idx="1"/>
          </p:nvPr>
        </p:nvSpPr>
        <p:spPr/>
        <p:txBody>
          <a:bodyPr/>
          <a:lstStyle/>
          <a:p>
            <a:r>
              <a:rPr lang="en-US" dirty="0"/>
              <a:t>Most Frequently Happened Incidence per District</a:t>
            </a:r>
          </a:p>
          <a:p>
            <a:pPr marL="36900" indent="0">
              <a:buNone/>
            </a:pPr>
            <a:endParaRPr lang="en-US" dirty="0"/>
          </a:p>
        </p:txBody>
      </p:sp>
      <p:pic>
        <p:nvPicPr>
          <p:cNvPr id="9" name="Picture 8">
            <a:extLst>
              <a:ext uri="{FF2B5EF4-FFF2-40B4-BE49-F238E27FC236}">
                <a16:creationId xmlns:a16="http://schemas.microsoft.com/office/drawing/2014/main" id="{E6E9C7C8-EBD8-4C01-BBC0-21735162DCFC}"/>
              </a:ext>
            </a:extLst>
          </p:cNvPr>
          <p:cNvPicPr>
            <a:picLocks noChangeAspect="1"/>
          </p:cNvPicPr>
          <p:nvPr/>
        </p:nvPicPr>
        <p:blipFill>
          <a:blip r:embed="rId2"/>
          <a:stretch>
            <a:fillRect/>
          </a:stretch>
        </p:blipFill>
        <p:spPr>
          <a:xfrm>
            <a:off x="1135336" y="2739326"/>
            <a:ext cx="3239062" cy="2925588"/>
          </a:xfrm>
          <a:prstGeom prst="rect">
            <a:avLst/>
          </a:prstGeom>
        </p:spPr>
      </p:pic>
      <p:pic>
        <p:nvPicPr>
          <p:cNvPr id="10" name="Picture 9">
            <a:extLst>
              <a:ext uri="{FF2B5EF4-FFF2-40B4-BE49-F238E27FC236}">
                <a16:creationId xmlns:a16="http://schemas.microsoft.com/office/drawing/2014/main" id="{7988C4AB-4465-4FA3-9724-9565AC3D9485}"/>
              </a:ext>
            </a:extLst>
          </p:cNvPr>
          <p:cNvPicPr>
            <a:picLocks noChangeAspect="1"/>
          </p:cNvPicPr>
          <p:nvPr/>
        </p:nvPicPr>
        <p:blipFill>
          <a:blip r:embed="rId3"/>
          <a:stretch>
            <a:fillRect/>
          </a:stretch>
        </p:blipFill>
        <p:spPr>
          <a:xfrm>
            <a:off x="4856054" y="2739326"/>
            <a:ext cx="6062251" cy="2925588"/>
          </a:xfrm>
          <a:prstGeom prst="rect">
            <a:avLst/>
          </a:prstGeom>
        </p:spPr>
      </p:pic>
    </p:spTree>
    <p:extLst>
      <p:ext uri="{BB962C8B-B14F-4D97-AF65-F5344CB8AC3E}">
        <p14:creationId xmlns:p14="http://schemas.microsoft.com/office/powerpoint/2010/main" val="260907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69B8B-264B-4112-B362-A05E843291CD}"/>
              </a:ext>
            </a:extLst>
          </p:cNvPr>
          <p:cNvSpPr>
            <a:spLocks noGrp="1"/>
          </p:cNvSpPr>
          <p:nvPr>
            <p:ph type="title"/>
          </p:nvPr>
        </p:nvSpPr>
        <p:spPr/>
        <p:txBody>
          <a:bodyPr/>
          <a:lstStyle/>
          <a:p>
            <a:r>
              <a:rPr lang="en-US" dirty="0"/>
              <a:t>ML - Preprocessing</a:t>
            </a:r>
          </a:p>
        </p:txBody>
      </p:sp>
      <p:sp>
        <p:nvSpPr>
          <p:cNvPr id="5" name="Content Placeholder 4">
            <a:extLst>
              <a:ext uri="{FF2B5EF4-FFF2-40B4-BE49-F238E27FC236}">
                <a16:creationId xmlns:a16="http://schemas.microsoft.com/office/drawing/2014/main" id="{E82E7BB2-C253-4C8A-93BD-A6E7F817C8FB}"/>
              </a:ext>
            </a:extLst>
          </p:cNvPr>
          <p:cNvSpPr>
            <a:spLocks noGrp="1"/>
          </p:cNvSpPr>
          <p:nvPr>
            <p:ph sz="half" idx="1"/>
          </p:nvPr>
        </p:nvSpPr>
        <p:spPr/>
        <p:txBody>
          <a:bodyPr>
            <a:normAutofit lnSpcReduction="10000"/>
          </a:bodyPr>
          <a:lstStyle/>
          <a:p>
            <a:r>
              <a:rPr lang="en-US" dirty="0"/>
              <a:t>Feature Engineering &amp;</a:t>
            </a:r>
          </a:p>
          <a:p>
            <a:pPr marL="494100" indent="-457200">
              <a:buFont typeface="+mj-lt"/>
              <a:buAutoNum type="arabicPeriod"/>
            </a:pPr>
            <a:r>
              <a:rPr lang="en-US" dirty="0"/>
              <a:t> Label Encoding each variables</a:t>
            </a:r>
          </a:p>
          <a:p>
            <a:pPr marL="494100" indent="-457200">
              <a:buFont typeface="+mj-lt"/>
              <a:buAutoNum type="arabicPeriod"/>
            </a:pPr>
            <a:r>
              <a:rPr lang="en-US" dirty="0"/>
              <a:t> One Hot Encoding variables</a:t>
            </a:r>
          </a:p>
          <a:p>
            <a:pPr marL="494100" indent="-457200">
              <a:buFont typeface="+mj-lt"/>
              <a:buAutoNum type="arabicPeriod"/>
            </a:pPr>
            <a:r>
              <a:rPr lang="en-US" dirty="0"/>
              <a:t> Balancing imbalance data </a:t>
            </a:r>
          </a:p>
          <a:p>
            <a:pPr marL="36900" indent="0">
              <a:buNone/>
            </a:pPr>
            <a:r>
              <a:rPr lang="en-US" dirty="0"/>
              <a:t> </a:t>
            </a:r>
          </a:p>
        </p:txBody>
      </p:sp>
      <p:sp>
        <p:nvSpPr>
          <p:cNvPr id="6" name="Content Placeholder 5">
            <a:extLst>
              <a:ext uri="{FF2B5EF4-FFF2-40B4-BE49-F238E27FC236}">
                <a16:creationId xmlns:a16="http://schemas.microsoft.com/office/drawing/2014/main" id="{E24BE767-F1BD-491D-9332-5238903FA6F3}"/>
              </a:ext>
            </a:extLst>
          </p:cNvPr>
          <p:cNvSpPr>
            <a:spLocks noGrp="1"/>
          </p:cNvSpPr>
          <p:nvPr>
            <p:ph sz="half" idx="2"/>
          </p:nvPr>
        </p:nvSpPr>
        <p:spPr/>
        <p:txBody>
          <a:bodyPr>
            <a:normAutofit lnSpcReduction="10000"/>
          </a:bodyPr>
          <a:lstStyle/>
          <a:p>
            <a:r>
              <a:rPr lang="en-US" dirty="0"/>
              <a:t>Applied Algorithms</a:t>
            </a:r>
          </a:p>
          <a:p>
            <a:pPr marL="36900" indent="0">
              <a:buNone/>
            </a:pPr>
            <a:r>
              <a:rPr lang="en-US" dirty="0"/>
              <a:t> K-means</a:t>
            </a:r>
          </a:p>
          <a:p>
            <a:pPr marL="36900" indent="0">
              <a:buNone/>
            </a:pPr>
            <a:r>
              <a:rPr lang="en-US" dirty="0"/>
              <a:t> KNN</a:t>
            </a:r>
          </a:p>
          <a:p>
            <a:pPr marL="36900" indent="0">
              <a:buNone/>
            </a:pPr>
            <a:r>
              <a:rPr lang="en-US" dirty="0"/>
              <a:t> Naïve Bayes</a:t>
            </a:r>
          </a:p>
          <a:p>
            <a:pPr marL="36900" indent="0">
              <a:buNone/>
            </a:pPr>
            <a:r>
              <a:rPr lang="en-US" dirty="0"/>
              <a:t> Random Forest</a:t>
            </a:r>
          </a:p>
          <a:p>
            <a:pPr marL="36900" indent="0">
              <a:buNone/>
            </a:pPr>
            <a:r>
              <a:rPr lang="en-US" dirty="0"/>
              <a:t> SVM</a:t>
            </a:r>
          </a:p>
          <a:p>
            <a:pPr marL="36900" indent="0">
              <a:buNone/>
            </a:pPr>
            <a:r>
              <a:rPr lang="en-US" dirty="0"/>
              <a:t> Grid Search (find best parameters)</a:t>
            </a:r>
          </a:p>
        </p:txBody>
      </p:sp>
    </p:spTree>
    <p:extLst>
      <p:ext uri="{BB962C8B-B14F-4D97-AF65-F5344CB8AC3E}">
        <p14:creationId xmlns:p14="http://schemas.microsoft.com/office/powerpoint/2010/main" val="82860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2A50-486D-40E9-AEFA-0E96DB330073}"/>
              </a:ext>
            </a:extLst>
          </p:cNvPr>
          <p:cNvSpPr>
            <a:spLocks noGrp="1"/>
          </p:cNvSpPr>
          <p:nvPr>
            <p:ph type="title"/>
          </p:nvPr>
        </p:nvSpPr>
        <p:spPr/>
        <p:txBody>
          <a:bodyPr/>
          <a:lstStyle/>
          <a:p>
            <a:r>
              <a:rPr lang="en-US" dirty="0"/>
              <a:t>ML – Clustering (K-Means)</a:t>
            </a:r>
          </a:p>
        </p:txBody>
      </p:sp>
      <p:sp>
        <p:nvSpPr>
          <p:cNvPr id="3" name="Content Placeholder 2">
            <a:extLst>
              <a:ext uri="{FF2B5EF4-FFF2-40B4-BE49-F238E27FC236}">
                <a16:creationId xmlns:a16="http://schemas.microsoft.com/office/drawing/2014/main" id="{B961E6C9-28A2-4F9F-B4BD-A218990334C4}"/>
              </a:ext>
            </a:extLst>
          </p:cNvPr>
          <p:cNvSpPr>
            <a:spLocks noGrp="1"/>
          </p:cNvSpPr>
          <p:nvPr>
            <p:ph sz="half" idx="1"/>
          </p:nvPr>
        </p:nvSpPr>
        <p:spPr/>
        <p:txBody>
          <a:bodyPr/>
          <a:lstStyle/>
          <a:p>
            <a:r>
              <a:rPr lang="en-US" dirty="0"/>
              <a:t>Elbow (K=3) / Silhouettes (K=3)</a:t>
            </a:r>
          </a:p>
          <a:p>
            <a:endParaRPr lang="en-US" dirty="0"/>
          </a:p>
          <a:p>
            <a:pPr marL="36900" indent="0">
              <a:buNone/>
            </a:pPr>
            <a:endParaRPr lang="en-US" dirty="0"/>
          </a:p>
        </p:txBody>
      </p:sp>
      <p:sp>
        <p:nvSpPr>
          <p:cNvPr id="4" name="Content Placeholder 3">
            <a:extLst>
              <a:ext uri="{FF2B5EF4-FFF2-40B4-BE49-F238E27FC236}">
                <a16:creationId xmlns:a16="http://schemas.microsoft.com/office/drawing/2014/main" id="{D36245D4-FA69-4813-94BC-F558B53AE786}"/>
              </a:ext>
            </a:extLst>
          </p:cNvPr>
          <p:cNvSpPr>
            <a:spLocks noGrp="1"/>
          </p:cNvSpPr>
          <p:nvPr>
            <p:ph sz="half" idx="2"/>
          </p:nvPr>
        </p:nvSpPr>
        <p:spPr/>
        <p:txBody>
          <a:bodyPr/>
          <a:lstStyle/>
          <a:p>
            <a:r>
              <a:rPr lang="en-US" dirty="0"/>
              <a:t>Accuracy</a:t>
            </a:r>
          </a:p>
          <a:p>
            <a:endParaRPr lang="en-US" dirty="0"/>
          </a:p>
        </p:txBody>
      </p:sp>
      <p:pic>
        <p:nvPicPr>
          <p:cNvPr id="5" name="Picture 4">
            <a:extLst>
              <a:ext uri="{FF2B5EF4-FFF2-40B4-BE49-F238E27FC236}">
                <a16:creationId xmlns:a16="http://schemas.microsoft.com/office/drawing/2014/main" id="{C9C50C03-E366-477C-BA31-726E24B8FD27}"/>
              </a:ext>
            </a:extLst>
          </p:cNvPr>
          <p:cNvPicPr>
            <a:picLocks noChangeAspect="1"/>
          </p:cNvPicPr>
          <p:nvPr/>
        </p:nvPicPr>
        <p:blipFill>
          <a:blip r:embed="rId2"/>
          <a:stretch>
            <a:fillRect/>
          </a:stretch>
        </p:blipFill>
        <p:spPr>
          <a:xfrm>
            <a:off x="1257018" y="2553347"/>
            <a:ext cx="3299942" cy="1681566"/>
          </a:xfrm>
          <a:prstGeom prst="rect">
            <a:avLst/>
          </a:prstGeom>
        </p:spPr>
      </p:pic>
      <p:pic>
        <p:nvPicPr>
          <p:cNvPr id="6" name="Picture 5">
            <a:extLst>
              <a:ext uri="{FF2B5EF4-FFF2-40B4-BE49-F238E27FC236}">
                <a16:creationId xmlns:a16="http://schemas.microsoft.com/office/drawing/2014/main" id="{D4239F0B-2962-4074-81ED-DE451180C87E}"/>
              </a:ext>
            </a:extLst>
          </p:cNvPr>
          <p:cNvPicPr>
            <a:picLocks noChangeAspect="1"/>
          </p:cNvPicPr>
          <p:nvPr/>
        </p:nvPicPr>
        <p:blipFill>
          <a:blip r:embed="rId3"/>
          <a:stretch>
            <a:fillRect/>
          </a:stretch>
        </p:blipFill>
        <p:spPr>
          <a:xfrm>
            <a:off x="1257018" y="4420509"/>
            <a:ext cx="3299942" cy="1653512"/>
          </a:xfrm>
          <a:prstGeom prst="rect">
            <a:avLst/>
          </a:prstGeom>
        </p:spPr>
      </p:pic>
      <p:pic>
        <p:nvPicPr>
          <p:cNvPr id="7" name="Picture 6">
            <a:extLst>
              <a:ext uri="{FF2B5EF4-FFF2-40B4-BE49-F238E27FC236}">
                <a16:creationId xmlns:a16="http://schemas.microsoft.com/office/drawing/2014/main" id="{CDA33254-DEE5-423B-96A5-98BF79A70D10}"/>
              </a:ext>
            </a:extLst>
          </p:cNvPr>
          <p:cNvPicPr>
            <a:picLocks noChangeAspect="1"/>
          </p:cNvPicPr>
          <p:nvPr/>
        </p:nvPicPr>
        <p:blipFill>
          <a:blip r:embed="rId4"/>
          <a:stretch>
            <a:fillRect/>
          </a:stretch>
        </p:blipFill>
        <p:spPr>
          <a:xfrm>
            <a:off x="6609447" y="3157855"/>
            <a:ext cx="4739187" cy="1863545"/>
          </a:xfrm>
          <a:prstGeom prst="rect">
            <a:avLst/>
          </a:prstGeom>
        </p:spPr>
      </p:pic>
    </p:spTree>
    <p:extLst>
      <p:ext uri="{BB962C8B-B14F-4D97-AF65-F5344CB8AC3E}">
        <p14:creationId xmlns:p14="http://schemas.microsoft.com/office/powerpoint/2010/main" val="139147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43F5-D818-4B59-A730-0A74EABBC8F1}"/>
              </a:ext>
            </a:extLst>
          </p:cNvPr>
          <p:cNvSpPr>
            <a:spLocks noGrp="1"/>
          </p:cNvSpPr>
          <p:nvPr>
            <p:ph type="title"/>
          </p:nvPr>
        </p:nvSpPr>
        <p:spPr/>
        <p:txBody>
          <a:bodyPr/>
          <a:lstStyle/>
          <a:p>
            <a:r>
              <a:rPr lang="en-US" dirty="0"/>
              <a:t>ML Classifications</a:t>
            </a:r>
          </a:p>
        </p:txBody>
      </p:sp>
      <p:sp>
        <p:nvSpPr>
          <p:cNvPr id="5" name="Text Placeholder 4">
            <a:extLst>
              <a:ext uri="{FF2B5EF4-FFF2-40B4-BE49-F238E27FC236}">
                <a16:creationId xmlns:a16="http://schemas.microsoft.com/office/drawing/2014/main" id="{3EBF0C63-4487-42A0-AF70-7F59B2C19CAB}"/>
              </a:ext>
            </a:extLst>
          </p:cNvPr>
          <p:cNvSpPr>
            <a:spLocks noGrp="1"/>
          </p:cNvSpPr>
          <p:nvPr>
            <p:ph type="body" idx="1"/>
          </p:nvPr>
        </p:nvSpPr>
        <p:spPr/>
        <p:txBody>
          <a:bodyPr/>
          <a:lstStyle/>
          <a:p>
            <a:r>
              <a:rPr lang="en-US" dirty="0"/>
              <a:t>KNN</a:t>
            </a:r>
          </a:p>
        </p:txBody>
      </p:sp>
      <p:pic>
        <p:nvPicPr>
          <p:cNvPr id="11" name="Picture 10">
            <a:extLst>
              <a:ext uri="{FF2B5EF4-FFF2-40B4-BE49-F238E27FC236}">
                <a16:creationId xmlns:a16="http://schemas.microsoft.com/office/drawing/2014/main" id="{2D140845-8632-4623-810E-BF4B0000E6FD}"/>
              </a:ext>
            </a:extLst>
          </p:cNvPr>
          <p:cNvPicPr>
            <a:picLocks noChangeAspect="1"/>
          </p:cNvPicPr>
          <p:nvPr/>
        </p:nvPicPr>
        <p:blipFill>
          <a:blip r:embed="rId2"/>
          <a:stretch>
            <a:fillRect/>
          </a:stretch>
        </p:blipFill>
        <p:spPr>
          <a:xfrm>
            <a:off x="988421" y="3653725"/>
            <a:ext cx="3159205" cy="1669944"/>
          </a:xfrm>
          <a:prstGeom prst="rect">
            <a:avLst/>
          </a:prstGeom>
        </p:spPr>
      </p:pic>
      <p:sp>
        <p:nvSpPr>
          <p:cNvPr id="8" name="Text Placeholder 7">
            <a:extLst>
              <a:ext uri="{FF2B5EF4-FFF2-40B4-BE49-F238E27FC236}">
                <a16:creationId xmlns:a16="http://schemas.microsoft.com/office/drawing/2014/main" id="{AD8DAD1D-E2A0-4B42-9213-63C7C3DCED51}"/>
              </a:ext>
            </a:extLst>
          </p:cNvPr>
          <p:cNvSpPr>
            <a:spLocks noGrp="1"/>
          </p:cNvSpPr>
          <p:nvPr>
            <p:ph type="body" sz="half" idx="15"/>
          </p:nvPr>
        </p:nvSpPr>
        <p:spPr/>
        <p:txBody>
          <a:bodyPr/>
          <a:lstStyle/>
          <a:p>
            <a:endParaRPr lang="en-US" dirty="0"/>
          </a:p>
        </p:txBody>
      </p:sp>
      <p:sp>
        <p:nvSpPr>
          <p:cNvPr id="6" name="Text Placeholder 5">
            <a:extLst>
              <a:ext uri="{FF2B5EF4-FFF2-40B4-BE49-F238E27FC236}">
                <a16:creationId xmlns:a16="http://schemas.microsoft.com/office/drawing/2014/main" id="{778D60F2-86CF-4395-91DA-0577747664ED}"/>
              </a:ext>
            </a:extLst>
          </p:cNvPr>
          <p:cNvSpPr>
            <a:spLocks noGrp="1"/>
          </p:cNvSpPr>
          <p:nvPr>
            <p:ph type="body" sz="quarter" idx="3"/>
          </p:nvPr>
        </p:nvSpPr>
        <p:spPr/>
        <p:txBody>
          <a:bodyPr/>
          <a:lstStyle/>
          <a:p>
            <a:r>
              <a:rPr lang="en-US" dirty="0"/>
              <a:t>Naïve Bayes</a:t>
            </a:r>
          </a:p>
        </p:txBody>
      </p:sp>
      <p:pic>
        <p:nvPicPr>
          <p:cNvPr id="12" name="Picture 11">
            <a:extLst>
              <a:ext uri="{FF2B5EF4-FFF2-40B4-BE49-F238E27FC236}">
                <a16:creationId xmlns:a16="http://schemas.microsoft.com/office/drawing/2014/main" id="{D43373DA-E800-4DA4-BA0E-D6E00F07EDA8}"/>
              </a:ext>
            </a:extLst>
          </p:cNvPr>
          <p:cNvPicPr>
            <a:picLocks noChangeAspect="1"/>
          </p:cNvPicPr>
          <p:nvPr/>
        </p:nvPicPr>
        <p:blipFill>
          <a:blip r:embed="rId3"/>
          <a:stretch>
            <a:fillRect/>
          </a:stretch>
        </p:blipFill>
        <p:spPr>
          <a:xfrm>
            <a:off x="4476914" y="3653725"/>
            <a:ext cx="3027749" cy="1669944"/>
          </a:xfrm>
          <a:prstGeom prst="rect">
            <a:avLst/>
          </a:prstGeom>
        </p:spPr>
      </p:pic>
      <p:sp>
        <p:nvSpPr>
          <p:cNvPr id="9" name="Text Placeholder 8">
            <a:extLst>
              <a:ext uri="{FF2B5EF4-FFF2-40B4-BE49-F238E27FC236}">
                <a16:creationId xmlns:a16="http://schemas.microsoft.com/office/drawing/2014/main" id="{8677A328-E0C4-46C7-B7FA-824663E69C02}"/>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FC7FEB41-EAC5-48CA-AEFC-766118B33A1B}"/>
              </a:ext>
            </a:extLst>
          </p:cNvPr>
          <p:cNvSpPr>
            <a:spLocks noGrp="1"/>
          </p:cNvSpPr>
          <p:nvPr>
            <p:ph type="body" sz="quarter" idx="13"/>
          </p:nvPr>
        </p:nvSpPr>
        <p:spPr/>
        <p:txBody>
          <a:bodyPr/>
          <a:lstStyle/>
          <a:p>
            <a:r>
              <a:rPr lang="en-US" dirty="0"/>
              <a:t>Random Forest</a:t>
            </a:r>
          </a:p>
        </p:txBody>
      </p:sp>
      <p:pic>
        <p:nvPicPr>
          <p:cNvPr id="13" name="Picture 12">
            <a:extLst>
              <a:ext uri="{FF2B5EF4-FFF2-40B4-BE49-F238E27FC236}">
                <a16:creationId xmlns:a16="http://schemas.microsoft.com/office/drawing/2014/main" id="{A0EEA50C-04C5-4562-9575-9B43F544E529}"/>
              </a:ext>
            </a:extLst>
          </p:cNvPr>
          <p:cNvPicPr>
            <a:picLocks noChangeAspect="1"/>
          </p:cNvPicPr>
          <p:nvPr/>
        </p:nvPicPr>
        <p:blipFill>
          <a:blip r:embed="rId4"/>
          <a:stretch>
            <a:fillRect/>
          </a:stretch>
        </p:blipFill>
        <p:spPr>
          <a:xfrm>
            <a:off x="8034902" y="3653725"/>
            <a:ext cx="3104505" cy="1666848"/>
          </a:xfrm>
          <a:prstGeom prst="rect">
            <a:avLst/>
          </a:prstGeom>
        </p:spPr>
      </p:pic>
      <p:sp>
        <p:nvSpPr>
          <p:cNvPr id="10" name="Text Placeholder 9">
            <a:extLst>
              <a:ext uri="{FF2B5EF4-FFF2-40B4-BE49-F238E27FC236}">
                <a16:creationId xmlns:a16="http://schemas.microsoft.com/office/drawing/2014/main" id="{C75B16F8-D77F-4804-99F7-7D438ABE3118}"/>
              </a:ext>
            </a:extLst>
          </p:cNvPr>
          <p:cNvSpPr>
            <a:spLocks noGrp="1"/>
          </p:cNvSpPr>
          <p:nvPr>
            <p:ph type="body" sz="half" idx="17"/>
          </p:nvPr>
        </p:nvSpPr>
        <p:spPr/>
        <p:txBody>
          <a:bodyPr/>
          <a:lstStyle/>
          <a:p>
            <a:endParaRPr lang="en-US" dirty="0"/>
          </a:p>
        </p:txBody>
      </p:sp>
    </p:spTree>
    <p:extLst>
      <p:ext uri="{BB962C8B-B14F-4D97-AF65-F5344CB8AC3E}">
        <p14:creationId xmlns:p14="http://schemas.microsoft.com/office/powerpoint/2010/main" val="195415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2909-B534-4126-AF4F-593F919EC0AA}"/>
              </a:ext>
            </a:extLst>
          </p:cNvPr>
          <p:cNvSpPr>
            <a:spLocks noGrp="1"/>
          </p:cNvSpPr>
          <p:nvPr>
            <p:ph type="title"/>
          </p:nvPr>
        </p:nvSpPr>
        <p:spPr/>
        <p:txBody>
          <a:bodyPr/>
          <a:lstStyle/>
          <a:p>
            <a:r>
              <a:rPr lang="en-US" dirty="0"/>
              <a:t>Purpose of making this slide</a:t>
            </a:r>
          </a:p>
        </p:txBody>
      </p:sp>
      <p:sp>
        <p:nvSpPr>
          <p:cNvPr id="3" name="Content Placeholder 2">
            <a:extLst>
              <a:ext uri="{FF2B5EF4-FFF2-40B4-BE49-F238E27FC236}">
                <a16:creationId xmlns:a16="http://schemas.microsoft.com/office/drawing/2014/main" id="{C4176ABC-D6CB-48F4-BC80-C23DCDE8ECB4}"/>
              </a:ext>
            </a:extLst>
          </p:cNvPr>
          <p:cNvSpPr>
            <a:spLocks noGrp="1"/>
          </p:cNvSpPr>
          <p:nvPr>
            <p:ph idx="1"/>
          </p:nvPr>
        </p:nvSpPr>
        <p:spPr/>
        <p:txBody>
          <a:bodyPr/>
          <a:lstStyle/>
          <a:p>
            <a:r>
              <a:rPr lang="en-US" dirty="0"/>
              <a:t>This is a general projects in which I tried to include all data-related parts, so here  I made a brief report to generalize the result, </a:t>
            </a:r>
            <a:r>
              <a:rPr lang="en-US"/>
              <a:t>in </a:t>
            </a:r>
            <a:r>
              <a:rPr lang="en-US" sz="2400"/>
              <a:t>POWERPOINT format</a:t>
            </a:r>
            <a:endParaRPr lang="en-US" dirty="0"/>
          </a:p>
        </p:txBody>
      </p:sp>
    </p:spTree>
    <p:extLst>
      <p:ext uri="{BB962C8B-B14F-4D97-AF65-F5344CB8AC3E}">
        <p14:creationId xmlns:p14="http://schemas.microsoft.com/office/powerpoint/2010/main" val="299075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0507-0D9D-4B9C-8862-CA66170500B9}"/>
              </a:ext>
            </a:extLst>
          </p:cNvPr>
          <p:cNvSpPr>
            <a:spLocks noGrp="1"/>
          </p:cNvSpPr>
          <p:nvPr>
            <p:ph type="title"/>
          </p:nvPr>
        </p:nvSpPr>
        <p:spPr/>
        <p:txBody>
          <a:bodyPr/>
          <a:lstStyle/>
          <a:p>
            <a:r>
              <a:rPr lang="en-US" dirty="0"/>
              <a:t>SVM &amp; Grid Search</a:t>
            </a:r>
          </a:p>
        </p:txBody>
      </p:sp>
      <p:sp>
        <p:nvSpPr>
          <p:cNvPr id="3" name="Text Placeholder 2">
            <a:extLst>
              <a:ext uri="{FF2B5EF4-FFF2-40B4-BE49-F238E27FC236}">
                <a16:creationId xmlns:a16="http://schemas.microsoft.com/office/drawing/2014/main" id="{7ED7194F-FD2C-4943-B084-2B1976CE24A3}"/>
              </a:ext>
            </a:extLst>
          </p:cNvPr>
          <p:cNvSpPr>
            <a:spLocks noGrp="1"/>
          </p:cNvSpPr>
          <p:nvPr>
            <p:ph type="body" idx="1"/>
          </p:nvPr>
        </p:nvSpPr>
        <p:spPr/>
        <p:txBody>
          <a:bodyPr/>
          <a:lstStyle/>
          <a:p>
            <a:r>
              <a:rPr lang="en-US" dirty="0"/>
              <a:t>K-Fold</a:t>
            </a:r>
          </a:p>
        </p:txBody>
      </p:sp>
      <p:pic>
        <p:nvPicPr>
          <p:cNvPr id="9" name="Picture 8">
            <a:extLst>
              <a:ext uri="{FF2B5EF4-FFF2-40B4-BE49-F238E27FC236}">
                <a16:creationId xmlns:a16="http://schemas.microsoft.com/office/drawing/2014/main" id="{5EA37324-F6FA-49CF-8D97-E3B341EA2EB1}"/>
              </a:ext>
            </a:extLst>
          </p:cNvPr>
          <p:cNvPicPr>
            <a:picLocks noChangeAspect="1"/>
          </p:cNvPicPr>
          <p:nvPr/>
        </p:nvPicPr>
        <p:blipFill>
          <a:blip r:embed="rId2"/>
          <a:stretch>
            <a:fillRect/>
          </a:stretch>
        </p:blipFill>
        <p:spPr>
          <a:xfrm>
            <a:off x="913795" y="3467746"/>
            <a:ext cx="3257267" cy="1241559"/>
          </a:xfrm>
          <a:prstGeom prst="rect">
            <a:avLst/>
          </a:prstGeom>
        </p:spPr>
      </p:pic>
      <p:sp>
        <p:nvSpPr>
          <p:cNvPr id="4" name="Text Placeholder 3">
            <a:extLst>
              <a:ext uri="{FF2B5EF4-FFF2-40B4-BE49-F238E27FC236}">
                <a16:creationId xmlns:a16="http://schemas.microsoft.com/office/drawing/2014/main" id="{15334E99-DFB8-4A5B-9197-2A50C84D4D15}"/>
              </a:ext>
            </a:extLst>
          </p:cNvPr>
          <p:cNvSpPr>
            <a:spLocks noGrp="1"/>
          </p:cNvSpPr>
          <p:nvPr>
            <p:ph type="body" sz="half" idx="15"/>
          </p:nvPr>
        </p:nvSpPr>
        <p:spPr>
          <a:xfrm>
            <a:off x="913795" y="2765930"/>
            <a:ext cx="3300984" cy="3023088"/>
          </a:xfrm>
        </p:spPr>
        <p:txBody>
          <a:bodyPr/>
          <a:lstStyle/>
          <a:p>
            <a:endParaRPr lang="en-US" dirty="0"/>
          </a:p>
        </p:txBody>
      </p:sp>
      <p:sp>
        <p:nvSpPr>
          <p:cNvPr id="5" name="Text Placeholder 4">
            <a:extLst>
              <a:ext uri="{FF2B5EF4-FFF2-40B4-BE49-F238E27FC236}">
                <a16:creationId xmlns:a16="http://schemas.microsoft.com/office/drawing/2014/main" id="{DD690ECF-E761-4F04-86A5-6194A36F2AE1}"/>
              </a:ext>
            </a:extLst>
          </p:cNvPr>
          <p:cNvSpPr>
            <a:spLocks noGrp="1"/>
          </p:cNvSpPr>
          <p:nvPr>
            <p:ph type="body" sz="quarter" idx="3"/>
          </p:nvPr>
        </p:nvSpPr>
        <p:spPr/>
        <p:txBody>
          <a:bodyPr/>
          <a:lstStyle/>
          <a:p>
            <a:r>
              <a:rPr lang="en-US" dirty="0"/>
              <a:t>Grid Search</a:t>
            </a:r>
          </a:p>
        </p:txBody>
      </p:sp>
      <p:pic>
        <p:nvPicPr>
          <p:cNvPr id="10" name="Picture 9">
            <a:extLst>
              <a:ext uri="{FF2B5EF4-FFF2-40B4-BE49-F238E27FC236}">
                <a16:creationId xmlns:a16="http://schemas.microsoft.com/office/drawing/2014/main" id="{31B20B53-AB55-4026-B9D1-77206E522557}"/>
              </a:ext>
            </a:extLst>
          </p:cNvPr>
          <p:cNvPicPr>
            <a:picLocks noChangeAspect="1"/>
          </p:cNvPicPr>
          <p:nvPr/>
        </p:nvPicPr>
        <p:blipFill>
          <a:blip r:embed="rId3"/>
          <a:stretch>
            <a:fillRect/>
          </a:stretch>
        </p:blipFill>
        <p:spPr>
          <a:xfrm>
            <a:off x="4640462" y="3068019"/>
            <a:ext cx="2900428" cy="2348639"/>
          </a:xfrm>
          <a:prstGeom prst="rect">
            <a:avLst/>
          </a:prstGeom>
        </p:spPr>
      </p:pic>
      <p:sp>
        <p:nvSpPr>
          <p:cNvPr id="6" name="Text Placeholder 5">
            <a:extLst>
              <a:ext uri="{FF2B5EF4-FFF2-40B4-BE49-F238E27FC236}">
                <a16:creationId xmlns:a16="http://schemas.microsoft.com/office/drawing/2014/main" id="{4ECB1F30-2280-40A1-8DF1-9330B6CEB910}"/>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9BF6207B-F973-4CE6-9776-E2DBFE654B7A}"/>
              </a:ext>
            </a:extLst>
          </p:cNvPr>
          <p:cNvSpPr>
            <a:spLocks noGrp="1"/>
          </p:cNvSpPr>
          <p:nvPr>
            <p:ph type="body" sz="quarter" idx="13"/>
          </p:nvPr>
        </p:nvSpPr>
        <p:spPr/>
        <p:txBody>
          <a:bodyPr/>
          <a:lstStyle/>
          <a:p>
            <a:r>
              <a:rPr lang="en-US" dirty="0"/>
              <a:t>SVM</a:t>
            </a:r>
          </a:p>
        </p:txBody>
      </p:sp>
      <p:pic>
        <p:nvPicPr>
          <p:cNvPr id="11" name="Picture 10">
            <a:extLst>
              <a:ext uri="{FF2B5EF4-FFF2-40B4-BE49-F238E27FC236}">
                <a16:creationId xmlns:a16="http://schemas.microsoft.com/office/drawing/2014/main" id="{7FA91FD2-D24E-44B8-8788-12A53BB52046}"/>
              </a:ext>
            </a:extLst>
          </p:cNvPr>
          <p:cNvPicPr>
            <a:picLocks noChangeAspect="1"/>
          </p:cNvPicPr>
          <p:nvPr/>
        </p:nvPicPr>
        <p:blipFill>
          <a:blip r:embed="rId4"/>
          <a:stretch>
            <a:fillRect/>
          </a:stretch>
        </p:blipFill>
        <p:spPr>
          <a:xfrm>
            <a:off x="8007757" y="3058464"/>
            <a:ext cx="3270448" cy="2358194"/>
          </a:xfrm>
          <a:prstGeom prst="rect">
            <a:avLst/>
          </a:prstGeom>
        </p:spPr>
      </p:pic>
      <p:sp>
        <p:nvSpPr>
          <p:cNvPr id="8" name="Text Placeholder 7">
            <a:extLst>
              <a:ext uri="{FF2B5EF4-FFF2-40B4-BE49-F238E27FC236}">
                <a16:creationId xmlns:a16="http://schemas.microsoft.com/office/drawing/2014/main" id="{7C2F2FB5-A30B-4112-9D31-9B6C98AE1021}"/>
              </a:ext>
            </a:extLst>
          </p:cNvPr>
          <p:cNvSpPr>
            <a:spLocks noGrp="1"/>
          </p:cNvSpPr>
          <p:nvPr>
            <p:ph type="body" sz="half" idx="17"/>
          </p:nvPr>
        </p:nvSpPr>
        <p:spPr/>
        <p:txBody>
          <a:bodyPr/>
          <a:lstStyle/>
          <a:p>
            <a:endParaRPr lang="en-US" dirty="0"/>
          </a:p>
        </p:txBody>
      </p:sp>
    </p:spTree>
    <p:extLst>
      <p:ext uri="{BB962C8B-B14F-4D97-AF65-F5344CB8AC3E}">
        <p14:creationId xmlns:p14="http://schemas.microsoft.com/office/powerpoint/2010/main" val="638827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A39F-CE5C-4320-B964-20F1E4A101D0}"/>
              </a:ext>
            </a:extLst>
          </p:cNvPr>
          <p:cNvSpPr>
            <a:spLocks noGrp="1"/>
          </p:cNvSpPr>
          <p:nvPr>
            <p:ph type="title"/>
          </p:nvPr>
        </p:nvSpPr>
        <p:spPr/>
        <p:txBody>
          <a:bodyPr/>
          <a:lstStyle/>
          <a:p>
            <a:r>
              <a:rPr lang="en-US" dirty="0"/>
              <a:t>ML NLP</a:t>
            </a:r>
          </a:p>
        </p:txBody>
      </p:sp>
      <p:sp>
        <p:nvSpPr>
          <p:cNvPr id="10" name="Content Placeholder 9">
            <a:extLst>
              <a:ext uri="{FF2B5EF4-FFF2-40B4-BE49-F238E27FC236}">
                <a16:creationId xmlns:a16="http://schemas.microsoft.com/office/drawing/2014/main" id="{A0FD4162-3461-460B-8490-43FE75994943}"/>
              </a:ext>
            </a:extLst>
          </p:cNvPr>
          <p:cNvSpPr>
            <a:spLocks noGrp="1"/>
          </p:cNvSpPr>
          <p:nvPr>
            <p:ph sz="half" idx="1"/>
          </p:nvPr>
        </p:nvSpPr>
        <p:spPr/>
        <p:txBody>
          <a:bodyPr/>
          <a:lstStyle/>
          <a:p>
            <a:r>
              <a:rPr lang="en-US" dirty="0"/>
              <a:t>Download stop words package from NLTK</a:t>
            </a:r>
          </a:p>
          <a:p>
            <a:endParaRPr lang="en-US" dirty="0"/>
          </a:p>
        </p:txBody>
      </p:sp>
      <p:sp>
        <p:nvSpPr>
          <p:cNvPr id="12" name="Content Placeholder 11">
            <a:extLst>
              <a:ext uri="{FF2B5EF4-FFF2-40B4-BE49-F238E27FC236}">
                <a16:creationId xmlns:a16="http://schemas.microsoft.com/office/drawing/2014/main" id="{6D31597E-66AD-4137-88F0-E731186BE451}"/>
              </a:ext>
            </a:extLst>
          </p:cNvPr>
          <p:cNvSpPr>
            <a:spLocks noGrp="1"/>
          </p:cNvSpPr>
          <p:nvPr>
            <p:ph sz="half" idx="2"/>
          </p:nvPr>
        </p:nvSpPr>
        <p:spPr/>
        <p:txBody>
          <a:bodyPr/>
          <a:lstStyle/>
          <a:p>
            <a:r>
              <a:rPr lang="en-US" dirty="0"/>
              <a:t>Formalize the data columns, only keeping descriptions &amp; UCR Labels</a:t>
            </a:r>
          </a:p>
          <a:p>
            <a:endParaRPr lang="en-US" dirty="0"/>
          </a:p>
        </p:txBody>
      </p:sp>
      <p:pic>
        <p:nvPicPr>
          <p:cNvPr id="11" name="Picture 10">
            <a:extLst>
              <a:ext uri="{FF2B5EF4-FFF2-40B4-BE49-F238E27FC236}">
                <a16:creationId xmlns:a16="http://schemas.microsoft.com/office/drawing/2014/main" id="{7D6BDD55-90D9-4FD9-982E-297C0AB6AD9F}"/>
              </a:ext>
            </a:extLst>
          </p:cNvPr>
          <p:cNvPicPr>
            <a:picLocks noChangeAspect="1"/>
          </p:cNvPicPr>
          <p:nvPr/>
        </p:nvPicPr>
        <p:blipFill>
          <a:blip r:embed="rId2"/>
          <a:stretch>
            <a:fillRect/>
          </a:stretch>
        </p:blipFill>
        <p:spPr>
          <a:xfrm>
            <a:off x="1340925" y="2950088"/>
            <a:ext cx="4327580" cy="2787740"/>
          </a:xfrm>
          <a:prstGeom prst="rect">
            <a:avLst/>
          </a:prstGeom>
        </p:spPr>
      </p:pic>
      <p:pic>
        <p:nvPicPr>
          <p:cNvPr id="13" name="Picture 12">
            <a:extLst>
              <a:ext uri="{FF2B5EF4-FFF2-40B4-BE49-F238E27FC236}">
                <a16:creationId xmlns:a16="http://schemas.microsoft.com/office/drawing/2014/main" id="{A9364DDF-5ABB-4FF1-8843-0691C130CC08}"/>
              </a:ext>
            </a:extLst>
          </p:cNvPr>
          <p:cNvPicPr>
            <a:picLocks noChangeAspect="1"/>
          </p:cNvPicPr>
          <p:nvPr/>
        </p:nvPicPr>
        <p:blipFill>
          <a:blip r:embed="rId3"/>
          <a:stretch>
            <a:fillRect/>
          </a:stretch>
        </p:blipFill>
        <p:spPr>
          <a:xfrm>
            <a:off x="6722632" y="2950088"/>
            <a:ext cx="4064188" cy="2787740"/>
          </a:xfrm>
          <a:prstGeom prst="rect">
            <a:avLst/>
          </a:prstGeom>
        </p:spPr>
      </p:pic>
    </p:spTree>
    <p:extLst>
      <p:ext uri="{BB962C8B-B14F-4D97-AF65-F5344CB8AC3E}">
        <p14:creationId xmlns:p14="http://schemas.microsoft.com/office/powerpoint/2010/main" val="201125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115-1525-4F33-89CF-7B136490B9CD}"/>
              </a:ext>
            </a:extLst>
          </p:cNvPr>
          <p:cNvSpPr>
            <a:spLocks noGrp="1"/>
          </p:cNvSpPr>
          <p:nvPr>
            <p:ph type="title"/>
          </p:nvPr>
        </p:nvSpPr>
        <p:spPr/>
        <p:txBody>
          <a:bodyPr/>
          <a:lstStyle/>
          <a:p>
            <a:r>
              <a:rPr lang="en-US" dirty="0"/>
              <a:t>ML NLP</a:t>
            </a:r>
          </a:p>
        </p:txBody>
      </p:sp>
      <p:sp>
        <p:nvSpPr>
          <p:cNvPr id="3" name="Content Placeholder 2">
            <a:extLst>
              <a:ext uri="{FF2B5EF4-FFF2-40B4-BE49-F238E27FC236}">
                <a16:creationId xmlns:a16="http://schemas.microsoft.com/office/drawing/2014/main" id="{201776DE-9510-43F5-B7F8-C75DE5F78E43}"/>
              </a:ext>
            </a:extLst>
          </p:cNvPr>
          <p:cNvSpPr>
            <a:spLocks noGrp="1"/>
          </p:cNvSpPr>
          <p:nvPr>
            <p:ph sz="half" idx="1"/>
          </p:nvPr>
        </p:nvSpPr>
        <p:spPr/>
        <p:txBody>
          <a:bodyPr/>
          <a:lstStyle/>
          <a:p>
            <a:r>
              <a:rPr lang="en-US" dirty="0"/>
              <a:t>Explore the distribution of text’ length</a:t>
            </a:r>
          </a:p>
        </p:txBody>
      </p:sp>
      <p:sp>
        <p:nvSpPr>
          <p:cNvPr id="4" name="Content Placeholder 3">
            <a:extLst>
              <a:ext uri="{FF2B5EF4-FFF2-40B4-BE49-F238E27FC236}">
                <a16:creationId xmlns:a16="http://schemas.microsoft.com/office/drawing/2014/main" id="{57AB4E8F-B0CF-4094-AE3D-3E2C4CC89755}"/>
              </a:ext>
            </a:extLst>
          </p:cNvPr>
          <p:cNvSpPr>
            <a:spLocks noGrp="1"/>
          </p:cNvSpPr>
          <p:nvPr>
            <p:ph sz="half" idx="2"/>
          </p:nvPr>
        </p:nvSpPr>
        <p:spPr/>
        <p:txBody>
          <a:bodyPr/>
          <a:lstStyle/>
          <a:p>
            <a:r>
              <a:rPr lang="en-US" dirty="0"/>
              <a:t>Data Preprocessing</a:t>
            </a:r>
          </a:p>
          <a:p>
            <a:endParaRPr lang="en-US" dirty="0"/>
          </a:p>
        </p:txBody>
      </p:sp>
      <p:pic>
        <p:nvPicPr>
          <p:cNvPr id="5" name="Picture 4">
            <a:extLst>
              <a:ext uri="{FF2B5EF4-FFF2-40B4-BE49-F238E27FC236}">
                <a16:creationId xmlns:a16="http://schemas.microsoft.com/office/drawing/2014/main" id="{A4739035-FFAD-456A-A34C-E724987B828F}"/>
              </a:ext>
            </a:extLst>
          </p:cNvPr>
          <p:cNvPicPr>
            <a:picLocks noChangeAspect="1"/>
          </p:cNvPicPr>
          <p:nvPr/>
        </p:nvPicPr>
        <p:blipFill>
          <a:blip r:embed="rId2"/>
          <a:stretch>
            <a:fillRect/>
          </a:stretch>
        </p:blipFill>
        <p:spPr>
          <a:xfrm>
            <a:off x="814435" y="3057041"/>
            <a:ext cx="5055559" cy="2505155"/>
          </a:xfrm>
          <a:prstGeom prst="rect">
            <a:avLst/>
          </a:prstGeom>
        </p:spPr>
      </p:pic>
      <p:pic>
        <p:nvPicPr>
          <p:cNvPr id="6" name="Picture 5">
            <a:extLst>
              <a:ext uri="{FF2B5EF4-FFF2-40B4-BE49-F238E27FC236}">
                <a16:creationId xmlns:a16="http://schemas.microsoft.com/office/drawing/2014/main" id="{B49601AF-E203-4901-A33A-A57E0ABAAA42}"/>
              </a:ext>
            </a:extLst>
          </p:cNvPr>
          <p:cNvPicPr>
            <a:picLocks noChangeAspect="1"/>
          </p:cNvPicPr>
          <p:nvPr/>
        </p:nvPicPr>
        <p:blipFill>
          <a:blip r:embed="rId3"/>
          <a:stretch>
            <a:fillRect/>
          </a:stretch>
        </p:blipFill>
        <p:spPr>
          <a:xfrm>
            <a:off x="6579353" y="3057041"/>
            <a:ext cx="5231029" cy="2505155"/>
          </a:xfrm>
          <a:prstGeom prst="rect">
            <a:avLst/>
          </a:prstGeom>
        </p:spPr>
      </p:pic>
    </p:spTree>
    <p:extLst>
      <p:ext uri="{BB962C8B-B14F-4D97-AF65-F5344CB8AC3E}">
        <p14:creationId xmlns:p14="http://schemas.microsoft.com/office/powerpoint/2010/main" val="3162831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4207-FE73-4C8C-B40A-DD7226A060C5}"/>
              </a:ext>
            </a:extLst>
          </p:cNvPr>
          <p:cNvSpPr>
            <a:spLocks noGrp="1"/>
          </p:cNvSpPr>
          <p:nvPr>
            <p:ph type="title"/>
          </p:nvPr>
        </p:nvSpPr>
        <p:spPr/>
        <p:txBody>
          <a:bodyPr/>
          <a:lstStyle/>
          <a:p>
            <a:r>
              <a:rPr lang="en-US" dirty="0"/>
              <a:t>ML NLP</a:t>
            </a:r>
          </a:p>
        </p:txBody>
      </p:sp>
      <p:sp>
        <p:nvSpPr>
          <p:cNvPr id="3" name="Content Placeholder 2">
            <a:extLst>
              <a:ext uri="{FF2B5EF4-FFF2-40B4-BE49-F238E27FC236}">
                <a16:creationId xmlns:a16="http://schemas.microsoft.com/office/drawing/2014/main" id="{B2BDB087-B393-40FB-9BCC-B56A86E0BFFF}"/>
              </a:ext>
            </a:extLst>
          </p:cNvPr>
          <p:cNvSpPr>
            <a:spLocks noGrp="1"/>
          </p:cNvSpPr>
          <p:nvPr>
            <p:ph sz="half" idx="1"/>
          </p:nvPr>
        </p:nvSpPr>
        <p:spPr/>
        <p:txBody>
          <a:bodyPr/>
          <a:lstStyle/>
          <a:p>
            <a:r>
              <a:rPr lang="en-US" dirty="0"/>
              <a:t>Bag of Words Model</a:t>
            </a:r>
          </a:p>
          <a:p>
            <a:pPr marL="494100" indent="-457200">
              <a:buFont typeface="+mj-lt"/>
              <a:buAutoNum type="arabicPeriod"/>
            </a:pPr>
            <a:r>
              <a:rPr lang="en-US" dirty="0"/>
              <a:t> Apply Counter Vectorizer to generate sparse matrix</a:t>
            </a:r>
          </a:p>
        </p:txBody>
      </p:sp>
      <p:sp>
        <p:nvSpPr>
          <p:cNvPr id="4" name="Content Placeholder 3">
            <a:extLst>
              <a:ext uri="{FF2B5EF4-FFF2-40B4-BE49-F238E27FC236}">
                <a16:creationId xmlns:a16="http://schemas.microsoft.com/office/drawing/2014/main" id="{49F63E21-8903-4820-938A-7D4CD6F964C2}"/>
              </a:ext>
            </a:extLst>
          </p:cNvPr>
          <p:cNvSpPr>
            <a:spLocks noGrp="1"/>
          </p:cNvSpPr>
          <p:nvPr>
            <p:ph sz="half" idx="2"/>
          </p:nvPr>
        </p:nvSpPr>
        <p:spPr/>
        <p:txBody>
          <a:bodyPr/>
          <a:lstStyle/>
          <a:p>
            <a:pPr marL="36900" indent="0">
              <a:buNone/>
            </a:pPr>
            <a:r>
              <a:rPr lang="en-US" dirty="0"/>
              <a:t>Sparse Matrix Information</a:t>
            </a:r>
          </a:p>
          <a:p>
            <a:pPr marL="36900" indent="0">
              <a:buNone/>
            </a:pPr>
            <a:endParaRPr lang="en-US" dirty="0"/>
          </a:p>
        </p:txBody>
      </p:sp>
      <p:pic>
        <p:nvPicPr>
          <p:cNvPr id="6" name="Picture 5">
            <a:extLst>
              <a:ext uri="{FF2B5EF4-FFF2-40B4-BE49-F238E27FC236}">
                <a16:creationId xmlns:a16="http://schemas.microsoft.com/office/drawing/2014/main" id="{9E0752D0-9032-4002-BBCD-7DE08BDE694B}"/>
              </a:ext>
            </a:extLst>
          </p:cNvPr>
          <p:cNvPicPr>
            <a:picLocks noChangeAspect="1"/>
          </p:cNvPicPr>
          <p:nvPr/>
        </p:nvPicPr>
        <p:blipFill>
          <a:blip r:embed="rId2"/>
          <a:stretch>
            <a:fillRect/>
          </a:stretch>
        </p:blipFill>
        <p:spPr>
          <a:xfrm>
            <a:off x="6549244" y="2794053"/>
            <a:ext cx="4125636" cy="2262269"/>
          </a:xfrm>
          <a:prstGeom prst="rect">
            <a:avLst/>
          </a:prstGeom>
        </p:spPr>
      </p:pic>
    </p:spTree>
    <p:extLst>
      <p:ext uri="{BB962C8B-B14F-4D97-AF65-F5344CB8AC3E}">
        <p14:creationId xmlns:p14="http://schemas.microsoft.com/office/powerpoint/2010/main" val="1477010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07EC-0E88-42A9-8D20-3FDD05BEB0C6}"/>
              </a:ext>
            </a:extLst>
          </p:cNvPr>
          <p:cNvSpPr>
            <a:spLocks noGrp="1"/>
          </p:cNvSpPr>
          <p:nvPr>
            <p:ph type="title"/>
          </p:nvPr>
        </p:nvSpPr>
        <p:spPr/>
        <p:txBody>
          <a:bodyPr/>
          <a:lstStyle/>
          <a:p>
            <a:r>
              <a:rPr lang="en-US" dirty="0"/>
              <a:t>ML NLP</a:t>
            </a:r>
          </a:p>
        </p:txBody>
      </p:sp>
      <p:sp>
        <p:nvSpPr>
          <p:cNvPr id="3" name="Content Placeholder 2">
            <a:extLst>
              <a:ext uri="{FF2B5EF4-FFF2-40B4-BE49-F238E27FC236}">
                <a16:creationId xmlns:a16="http://schemas.microsoft.com/office/drawing/2014/main" id="{AE4D4DD7-6748-4856-A850-391327204F33}"/>
              </a:ext>
            </a:extLst>
          </p:cNvPr>
          <p:cNvSpPr>
            <a:spLocks noGrp="1"/>
          </p:cNvSpPr>
          <p:nvPr>
            <p:ph sz="half" idx="1"/>
          </p:nvPr>
        </p:nvSpPr>
        <p:spPr/>
        <p:txBody>
          <a:bodyPr>
            <a:normAutofit lnSpcReduction="10000"/>
          </a:bodyPr>
          <a:lstStyle/>
          <a:p>
            <a:r>
              <a:rPr lang="en-US" dirty="0"/>
              <a:t>TF-IDF</a:t>
            </a:r>
          </a:p>
          <a:p>
            <a:pPr marL="36900" indent="0">
              <a:buNone/>
            </a:pPr>
            <a:r>
              <a:rPr lang="en-US" dirty="0"/>
              <a:t>TF: Term Frequency, measuring times each term occurs in a document</a:t>
            </a:r>
          </a:p>
          <a:p>
            <a:pPr marL="36900" indent="0">
              <a:buNone/>
            </a:pPr>
            <a:r>
              <a:rPr lang="en-US" dirty="0"/>
              <a:t>IDF: Inverse Document Frequency, measuring term’s importance.</a:t>
            </a:r>
          </a:p>
          <a:p>
            <a:pPr marL="36900" indent="0">
              <a:buNone/>
            </a:pPr>
            <a:r>
              <a:rPr lang="en-US" i="1" dirty="0"/>
              <a:t>IDF=ln(Total Number of  Documents/</a:t>
            </a:r>
          </a:p>
          <a:p>
            <a:pPr marL="36900" indent="0">
              <a:buNone/>
            </a:pPr>
            <a:r>
              <a:rPr lang="en-US" i="1" dirty="0"/>
              <a:t>             Number of Documents with    term in it)</a:t>
            </a:r>
          </a:p>
        </p:txBody>
      </p:sp>
      <p:pic>
        <p:nvPicPr>
          <p:cNvPr id="5" name="Content Placeholder 4">
            <a:extLst>
              <a:ext uri="{FF2B5EF4-FFF2-40B4-BE49-F238E27FC236}">
                <a16:creationId xmlns:a16="http://schemas.microsoft.com/office/drawing/2014/main" id="{5FDCD1CB-08A8-47AF-ACB2-D5BFFFF218FF}"/>
              </a:ext>
            </a:extLst>
          </p:cNvPr>
          <p:cNvPicPr>
            <a:picLocks noGrp="1" noChangeAspect="1"/>
          </p:cNvPicPr>
          <p:nvPr>
            <p:ph sz="half" idx="2"/>
          </p:nvPr>
        </p:nvPicPr>
        <p:blipFill>
          <a:blip r:embed="rId2"/>
          <a:stretch>
            <a:fillRect/>
          </a:stretch>
        </p:blipFill>
        <p:spPr>
          <a:xfrm>
            <a:off x="6410325" y="3385560"/>
            <a:ext cx="4857750" cy="1004454"/>
          </a:xfrm>
          <a:prstGeom prst="rect">
            <a:avLst/>
          </a:prstGeom>
        </p:spPr>
      </p:pic>
    </p:spTree>
    <p:extLst>
      <p:ext uri="{BB962C8B-B14F-4D97-AF65-F5344CB8AC3E}">
        <p14:creationId xmlns:p14="http://schemas.microsoft.com/office/powerpoint/2010/main" val="1825199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A4D-8C03-4D47-9EA0-F7F5D647B645}"/>
              </a:ext>
            </a:extLst>
          </p:cNvPr>
          <p:cNvSpPr>
            <a:spLocks noGrp="1"/>
          </p:cNvSpPr>
          <p:nvPr>
            <p:ph type="title"/>
          </p:nvPr>
        </p:nvSpPr>
        <p:spPr/>
        <p:txBody>
          <a:bodyPr/>
          <a:lstStyle/>
          <a:p>
            <a:r>
              <a:rPr lang="en-US" dirty="0"/>
              <a:t>ML NLP</a:t>
            </a:r>
          </a:p>
        </p:txBody>
      </p:sp>
      <p:sp>
        <p:nvSpPr>
          <p:cNvPr id="3" name="Content Placeholder 2">
            <a:extLst>
              <a:ext uri="{FF2B5EF4-FFF2-40B4-BE49-F238E27FC236}">
                <a16:creationId xmlns:a16="http://schemas.microsoft.com/office/drawing/2014/main" id="{EC813DCC-0409-4E5E-983D-94F3A462F9C6}"/>
              </a:ext>
            </a:extLst>
          </p:cNvPr>
          <p:cNvSpPr>
            <a:spLocks noGrp="1"/>
          </p:cNvSpPr>
          <p:nvPr>
            <p:ph sz="half" idx="1"/>
          </p:nvPr>
        </p:nvSpPr>
        <p:spPr/>
        <p:txBody>
          <a:bodyPr/>
          <a:lstStyle/>
          <a:p>
            <a:r>
              <a:rPr lang="en-US" dirty="0"/>
              <a:t>Multinomial Naïve Bayes</a:t>
            </a:r>
          </a:p>
        </p:txBody>
      </p:sp>
      <p:pic>
        <p:nvPicPr>
          <p:cNvPr id="5" name="Content Placeholder 4">
            <a:extLst>
              <a:ext uri="{FF2B5EF4-FFF2-40B4-BE49-F238E27FC236}">
                <a16:creationId xmlns:a16="http://schemas.microsoft.com/office/drawing/2014/main" id="{0E74C285-D885-4932-81C0-79521F5ECEC3}"/>
              </a:ext>
            </a:extLst>
          </p:cNvPr>
          <p:cNvPicPr>
            <a:picLocks noGrp="1" noChangeAspect="1"/>
          </p:cNvPicPr>
          <p:nvPr>
            <p:ph sz="half" idx="2"/>
          </p:nvPr>
        </p:nvPicPr>
        <p:blipFill>
          <a:blip r:embed="rId2"/>
          <a:stretch>
            <a:fillRect/>
          </a:stretch>
        </p:blipFill>
        <p:spPr>
          <a:xfrm>
            <a:off x="6410325" y="2533303"/>
            <a:ext cx="4857750" cy="2708969"/>
          </a:xfrm>
          <a:prstGeom prst="rect">
            <a:avLst/>
          </a:prstGeom>
        </p:spPr>
      </p:pic>
    </p:spTree>
    <p:extLst>
      <p:ext uri="{BB962C8B-B14F-4D97-AF65-F5344CB8AC3E}">
        <p14:creationId xmlns:p14="http://schemas.microsoft.com/office/powerpoint/2010/main" val="294518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0B95-9C46-42D8-A3C5-399A9E6DC7A7}"/>
              </a:ext>
            </a:extLst>
          </p:cNvPr>
          <p:cNvSpPr>
            <a:spLocks noGrp="1"/>
          </p:cNvSpPr>
          <p:nvPr>
            <p:ph type="title"/>
          </p:nvPr>
        </p:nvSpPr>
        <p:spPr/>
        <p:txBody>
          <a:bodyPr/>
          <a:lstStyle/>
          <a:p>
            <a:r>
              <a:rPr lang="en-US" dirty="0"/>
              <a:t>Time Series Analysis</a:t>
            </a:r>
          </a:p>
        </p:txBody>
      </p:sp>
      <p:sp>
        <p:nvSpPr>
          <p:cNvPr id="5" name="Content Placeholder 4">
            <a:extLst>
              <a:ext uri="{FF2B5EF4-FFF2-40B4-BE49-F238E27FC236}">
                <a16:creationId xmlns:a16="http://schemas.microsoft.com/office/drawing/2014/main" id="{46F5AC39-DB2D-43B5-A8D1-455CEDCB60FE}"/>
              </a:ext>
            </a:extLst>
          </p:cNvPr>
          <p:cNvSpPr>
            <a:spLocks noGrp="1"/>
          </p:cNvSpPr>
          <p:nvPr>
            <p:ph idx="1"/>
          </p:nvPr>
        </p:nvSpPr>
        <p:spPr/>
        <p:txBody>
          <a:bodyPr/>
          <a:lstStyle/>
          <a:p>
            <a:r>
              <a:rPr lang="en-US" dirty="0"/>
              <a:t>Data Resample &amp; Visualization</a:t>
            </a:r>
          </a:p>
          <a:p>
            <a:r>
              <a:rPr lang="en-US" dirty="0"/>
              <a:t>Moving Average Analysis (SMA, EMWA)</a:t>
            </a:r>
          </a:p>
          <a:p>
            <a:r>
              <a:rPr lang="en-US" dirty="0"/>
              <a:t>General Forecast Model</a:t>
            </a:r>
          </a:p>
          <a:p>
            <a:r>
              <a:rPr lang="en-US" dirty="0"/>
              <a:t>Deep Learning</a:t>
            </a:r>
          </a:p>
        </p:txBody>
      </p:sp>
    </p:spTree>
    <p:extLst>
      <p:ext uri="{BB962C8B-B14F-4D97-AF65-F5344CB8AC3E}">
        <p14:creationId xmlns:p14="http://schemas.microsoft.com/office/powerpoint/2010/main" val="273980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186C-08DB-4E24-983A-763F31A6EDA5}"/>
              </a:ext>
            </a:extLst>
          </p:cNvPr>
          <p:cNvSpPr>
            <a:spLocks noGrp="1"/>
          </p:cNvSpPr>
          <p:nvPr>
            <p:ph type="title"/>
          </p:nvPr>
        </p:nvSpPr>
        <p:spPr/>
        <p:txBody>
          <a:bodyPr/>
          <a:lstStyle/>
          <a:p>
            <a:r>
              <a:rPr lang="en-US" dirty="0"/>
              <a:t>Time Series Analysis</a:t>
            </a:r>
          </a:p>
        </p:txBody>
      </p:sp>
      <p:sp>
        <p:nvSpPr>
          <p:cNvPr id="4" name="Content Placeholder 3">
            <a:extLst>
              <a:ext uri="{FF2B5EF4-FFF2-40B4-BE49-F238E27FC236}">
                <a16:creationId xmlns:a16="http://schemas.microsoft.com/office/drawing/2014/main" id="{3E4125CE-8459-4BB7-801D-F614538239ED}"/>
              </a:ext>
            </a:extLst>
          </p:cNvPr>
          <p:cNvSpPr>
            <a:spLocks noGrp="1"/>
          </p:cNvSpPr>
          <p:nvPr>
            <p:ph sz="half" idx="1"/>
          </p:nvPr>
        </p:nvSpPr>
        <p:spPr/>
        <p:txBody>
          <a:bodyPr/>
          <a:lstStyle/>
          <a:p>
            <a:r>
              <a:rPr lang="en-US" dirty="0"/>
              <a:t>Resample</a:t>
            </a:r>
          </a:p>
          <a:p>
            <a:pPr marL="36900" indent="0">
              <a:buNone/>
            </a:pPr>
            <a:endParaRPr lang="en-US" dirty="0"/>
          </a:p>
        </p:txBody>
      </p:sp>
      <p:sp>
        <p:nvSpPr>
          <p:cNvPr id="5" name="Content Placeholder 4">
            <a:extLst>
              <a:ext uri="{FF2B5EF4-FFF2-40B4-BE49-F238E27FC236}">
                <a16:creationId xmlns:a16="http://schemas.microsoft.com/office/drawing/2014/main" id="{329854E9-F70D-4632-BB29-14EFB5C902A5}"/>
              </a:ext>
            </a:extLst>
          </p:cNvPr>
          <p:cNvSpPr>
            <a:spLocks noGrp="1"/>
          </p:cNvSpPr>
          <p:nvPr>
            <p:ph sz="half" idx="2"/>
          </p:nvPr>
        </p:nvSpPr>
        <p:spPr/>
        <p:txBody>
          <a:bodyPr/>
          <a:lstStyle/>
          <a:p>
            <a:r>
              <a:rPr lang="en-US" dirty="0"/>
              <a:t>Daily trend throughout this period</a:t>
            </a:r>
          </a:p>
        </p:txBody>
      </p:sp>
      <p:pic>
        <p:nvPicPr>
          <p:cNvPr id="6" name="Picture 5">
            <a:extLst>
              <a:ext uri="{FF2B5EF4-FFF2-40B4-BE49-F238E27FC236}">
                <a16:creationId xmlns:a16="http://schemas.microsoft.com/office/drawing/2014/main" id="{6C09706C-D21F-4D57-AB5C-C3FCAA14834B}"/>
              </a:ext>
            </a:extLst>
          </p:cNvPr>
          <p:cNvPicPr>
            <a:picLocks noChangeAspect="1"/>
          </p:cNvPicPr>
          <p:nvPr/>
        </p:nvPicPr>
        <p:blipFill>
          <a:blip r:embed="rId2"/>
          <a:stretch>
            <a:fillRect/>
          </a:stretch>
        </p:blipFill>
        <p:spPr>
          <a:xfrm>
            <a:off x="920986" y="2663125"/>
            <a:ext cx="5155977" cy="1531749"/>
          </a:xfrm>
          <a:prstGeom prst="rect">
            <a:avLst/>
          </a:prstGeom>
        </p:spPr>
      </p:pic>
      <p:pic>
        <p:nvPicPr>
          <p:cNvPr id="7" name="Picture 6">
            <a:extLst>
              <a:ext uri="{FF2B5EF4-FFF2-40B4-BE49-F238E27FC236}">
                <a16:creationId xmlns:a16="http://schemas.microsoft.com/office/drawing/2014/main" id="{1D256EFA-8B20-453A-B12A-FDCD5C04CB72}"/>
              </a:ext>
            </a:extLst>
          </p:cNvPr>
          <p:cNvPicPr>
            <a:picLocks noChangeAspect="1"/>
          </p:cNvPicPr>
          <p:nvPr/>
        </p:nvPicPr>
        <p:blipFill>
          <a:blip r:embed="rId3"/>
          <a:stretch>
            <a:fillRect/>
          </a:stretch>
        </p:blipFill>
        <p:spPr>
          <a:xfrm>
            <a:off x="913794" y="4256060"/>
            <a:ext cx="2530703" cy="1290914"/>
          </a:xfrm>
          <a:prstGeom prst="rect">
            <a:avLst/>
          </a:prstGeom>
        </p:spPr>
      </p:pic>
      <p:pic>
        <p:nvPicPr>
          <p:cNvPr id="8" name="Picture 7">
            <a:extLst>
              <a:ext uri="{FF2B5EF4-FFF2-40B4-BE49-F238E27FC236}">
                <a16:creationId xmlns:a16="http://schemas.microsoft.com/office/drawing/2014/main" id="{D47B6421-8DB2-4155-952E-41B486B5BB03}"/>
              </a:ext>
            </a:extLst>
          </p:cNvPr>
          <p:cNvPicPr>
            <a:picLocks noChangeAspect="1"/>
          </p:cNvPicPr>
          <p:nvPr/>
        </p:nvPicPr>
        <p:blipFill>
          <a:blip r:embed="rId4"/>
          <a:stretch>
            <a:fillRect/>
          </a:stretch>
        </p:blipFill>
        <p:spPr>
          <a:xfrm>
            <a:off x="3498974" y="4256060"/>
            <a:ext cx="2577989" cy="1290913"/>
          </a:xfrm>
          <a:prstGeom prst="rect">
            <a:avLst/>
          </a:prstGeom>
        </p:spPr>
      </p:pic>
      <p:pic>
        <p:nvPicPr>
          <p:cNvPr id="10" name="Picture 9">
            <a:extLst>
              <a:ext uri="{FF2B5EF4-FFF2-40B4-BE49-F238E27FC236}">
                <a16:creationId xmlns:a16="http://schemas.microsoft.com/office/drawing/2014/main" id="{A19E8941-B2F8-4242-A8B1-5E2358B25596}"/>
              </a:ext>
            </a:extLst>
          </p:cNvPr>
          <p:cNvPicPr>
            <a:picLocks noChangeAspect="1"/>
          </p:cNvPicPr>
          <p:nvPr/>
        </p:nvPicPr>
        <p:blipFill>
          <a:blip r:embed="rId5"/>
          <a:stretch>
            <a:fillRect/>
          </a:stretch>
        </p:blipFill>
        <p:spPr>
          <a:xfrm>
            <a:off x="6531775" y="2663125"/>
            <a:ext cx="5448904" cy="2883848"/>
          </a:xfrm>
          <a:prstGeom prst="rect">
            <a:avLst/>
          </a:prstGeom>
        </p:spPr>
      </p:pic>
    </p:spTree>
    <p:extLst>
      <p:ext uri="{BB962C8B-B14F-4D97-AF65-F5344CB8AC3E}">
        <p14:creationId xmlns:p14="http://schemas.microsoft.com/office/powerpoint/2010/main" val="2154246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DAD5-E2E9-4E7C-A21B-4F5729A9EC7C}"/>
              </a:ext>
            </a:extLst>
          </p:cNvPr>
          <p:cNvSpPr>
            <a:spLocks noGrp="1"/>
          </p:cNvSpPr>
          <p:nvPr>
            <p:ph type="title"/>
          </p:nvPr>
        </p:nvSpPr>
        <p:spPr/>
        <p:txBody>
          <a:bodyPr/>
          <a:lstStyle/>
          <a:p>
            <a:r>
              <a:rPr lang="en-US" dirty="0"/>
              <a:t>Moving Average</a:t>
            </a:r>
          </a:p>
        </p:txBody>
      </p:sp>
      <p:sp>
        <p:nvSpPr>
          <p:cNvPr id="3" name="Content Placeholder 2">
            <a:extLst>
              <a:ext uri="{FF2B5EF4-FFF2-40B4-BE49-F238E27FC236}">
                <a16:creationId xmlns:a16="http://schemas.microsoft.com/office/drawing/2014/main" id="{F970D5B1-2943-4675-B3B3-289391984992}"/>
              </a:ext>
            </a:extLst>
          </p:cNvPr>
          <p:cNvSpPr>
            <a:spLocks noGrp="1"/>
          </p:cNvSpPr>
          <p:nvPr>
            <p:ph sz="half" idx="1"/>
          </p:nvPr>
        </p:nvSpPr>
        <p:spPr/>
        <p:txBody>
          <a:bodyPr/>
          <a:lstStyle/>
          <a:p>
            <a:r>
              <a:rPr lang="en-US" dirty="0"/>
              <a:t>Simple Moving Average</a:t>
            </a:r>
          </a:p>
          <a:p>
            <a:pPr marL="494100" indent="-457200">
              <a:buFont typeface="+mj-lt"/>
              <a:buAutoNum type="arabicPeriod"/>
            </a:pPr>
            <a:r>
              <a:rPr lang="en-US" dirty="0"/>
              <a:t>Sensitive to noise</a:t>
            </a:r>
          </a:p>
          <a:p>
            <a:pPr marL="494100" indent="-457200">
              <a:buFont typeface="+mj-lt"/>
              <a:buAutoNum type="arabicPeriod"/>
            </a:pPr>
            <a:r>
              <a:rPr lang="en-US" dirty="0">
                <a:effectLst/>
              </a:rPr>
              <a:t>Never reach to full peak or valley of the data due to the averaging</a:t>
            </a:r>
          </a:p>
          <a:p>
            <a:pPr marL="494100" indent="-457200">
              <a:buFont typeface="+mj-lt"/>
              <a:buAutoNum type="arabicPeriod"/>
            </a:pPr>
            <a:r>
              <a:rPr lang="en-US" dirty="0">
                <a:effectLst/>
              </a:rPr>
              <a:t>Only for trends description</a:t>
            </a:r>
          </a:p>
          <a:p>
            <a:pPr marL="494100" indent="-457200">
              <a:buFont typeface="+mj-lt"/>
              <a:buAutoNum type="arabicPeriod"/>
            </a:pPr>
            <a:r>
              <a:rPr lang="en-US" dirty="0">
                <a:effectLst/>
              </a:rPr>
              <a:t>Lagged by rolling</a:t>
            </a:r>
            <a:endParaRPr lang="en-US" dirty="0"/>
          </a:p>
          <a:p>
            <a:pPr marL="36900" indent="0">
              <a:buNone/>
            </a:pPr>
            <a:endParaRPr lang="en-US" dirty="0"/>
          </a:p>
        </p:txBody>
      </p:sp>
      <p:pic>
        <p:nvPicPr>
          <p:cNvPr id="5" name="Content Placeholder 4">
            <a:extLst>
              <a:ext uri="{FF2B5EF4-FFF2-40B4-BE49-F238E27FC236}">
                <a16:creationId xmlns:a16="http://schemas.microsoft.com/office/drawing/2014/main" id="{D251CB41-DA63-412E-A117-DD158E265897}"/>
              </a:ext>
            </a:extLst>
          </p:cNvPr>
          <p:cNvPicPr>
            <a:picLocks noGrp="1" noChangeAspect="1"/>
          </p:cNvPicPr>
          <p:nvPr>
            <p:ph sz="half" idx="2"/>
          </p:nvPr>
        </p:nvPicPr>
        <p:blipFill>
          <a:blip r:embed="rId2"/>
          <a:stretch>
            <a:fillRect/>
          </a:stretch>
        </p:blipFill>
        <p:spPr>
          <a:xfrm>
            <a:off x="6363830" y="2256909"/>
            <a:ext cx="4857750" cy="2479091"/>
          </a:xfrm>
          <a:prstGeom prst="rect">
            <a:avLst/>
          </a:prstGeom>
        </p:spPr>
      </p:pic>
    </p:spTree>
    <p:extLst>
      <p:ext uri="{BB962C8B-B14F-4D97-AF65-F5344CB8AC3E}">
        <p14:creationId xmlns:p14="http://schemas.microsoft.com/office/powerpoint/2010/main" val="20607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0E89-431B-4C66-8D66-9CBD1186DFE9}"/>
              </a:ext>
            </a:extLst>
          </p:cNvPr>
          <p:cNvSpPr>
            <a:spLocks noGrp="1"/>
          </p:cNvSpPr>
          <p:nvPr>
            <p:ph type="title"/>
          </p:nvPr>
        </p:nvSpPr>
        <p:spPr/>
        <p:txBody>
          <a:bodyPr/>
          <a:lstStyle/>
          <a:p>
            <a:r>
              <a:rPr lang="en-US" dirty="0"/>
              <a:t>Moving Average</a:t>
            </a:r>
          </a:p>
        </p:txBody>
      </p:sp>
      <p:sp>
        <p:nvSpPr>
          <p:cNvPr id="3" name="Content Placeholder 2">
            <a:extLst>
              <a:ext uri="{FF2B5EF4-FFF2-40B4-BE49-F238E27FC236}">
                <a16:creationId xmlns:a16="http://schemas.microsoft.com/office/drawing/2014/main" id="{ED6AA005-81C1-4FD5-822E-8AB6ADA0D4F8}"/>
              </a:ext>
            </a:extLst>
          </p:cNvPr>
          <p:cNvSpPr>
            <a:spLocks noGrp="1"/>
          </p:cNvSpPr>
          <p:nvPr>
            <p:ph sz="half" idx="1"/>
          </p:nvPr>
        </p:nvSpPr>
        <p:spPr/>
        <p:txBody>
          <a:bodyPr/>
          <a:lstStyle/>
          <a:p>
            <a:r>
              <a:rPr lang="en-US" b="1" dirty="0">
                <a:effectLst/>
              </a:rPr>
              <a:t>Exponentially Weighted Moving Average</a:t>
            </a:r>
          </a:p>
          <a:p>
            <a:pPr marL="494100" indent="-457200">
              <a:buFont typeface="+mj-lt"/>
              <a:buAutoNum type="arabicPeriod"/>
            </a:pPr>
            <a:r>
              <a:rPr lang="en-US" dirty="0"/>
              <a:t> Reduce the lag effect from SMA</a:t>
            </a:r>
          </a:p>
        </p:txBody>
      </p:sp>
      <p:pic>
        <p:nvPicPr>
          <p:cNvPr id="6" name="Content Placeholder 5">
            <a:extLst>
              <a:ext uri="{FF2B5EF4-FFF2-40B4-BE49-F238E27FC236}">
                <a16:creationId xmlns:a16="http://schemas.microsoft.com/office/drawing/2014/main" id="{30300B6C-6E73-44A3-92A6-A652980085CD}"/>
              </a:ext>
            </a:extLst>
          </p:cNvPr>
          <p:cNvPicPr>
            <a:picLocks noGrp="1" noChangeAspect="1"/>
          </p:cNvPicPr>
          <p:nvPr>
            <p:ph sz="half" idx="2"/>
          </p:nvPr>
        </p:nvPicPr>
        <p:blipFill>
          <a:blip r:embed="rId2"/>
          <a:stretch>
            <a:fillRect/>
          </a:stretch>
        </p:blipFill>
        <p:spPr>
          <a:xfrm>
            <a:off x="5572346" y="2226706"/>
            <a:ext cx="6511420" cy="3355807"/>
          </a:xfrm>
          <a:prstGeom prst="rect">
            <a:avLst/>
          </a:prstGeom>
        </p:spPr>
      </p:pic>
      <p:pic>
        <p:nvPicPr>
          <p:cNvPr id="5" name="Picture 4">
            <a:extLst>
              <a:ext uri="{FF2B5EF4-FFF2-40B4-BE49-F238E27FC236}">
                <a16:creationId xmlns:a16="http://schemas.microsoft.com/office/drawing/2014/main" id="{D4672741-BE2F-41D0-800D-65BC7DC4DCEE}"/>
              </a:ext>
            </a:extLst>
          </p:cNvPr>
          <p:cNvPicPr>
            <a:picLocks noChangeAspect="1"/>
          </p:cNvPicPr>
          <p:nvPr/>
        </p:nvPicPr>
        <p:blipFill>
          <a:blip r:embed="rId3"/>
          <a:stretch>
            <a:fillRect/>
          </a:stretch>
        </p:blipFill>
        <p:spPr>
          <a:xfrm>
            <a:off x="1106837" y="3473234"/>
            <a:ext cx="1261538" cy="808173"/>
          </a:xfrm>
          <a:prstGeom prst="rect">
            <a:avLst/>
          </a:prstGeom>
        </p:spPr>
      </p:pic>
      <p:pic>
        <p:nvPicPr>
          <p:cNvPr id="7" name="Picture 6">
            <a:extLst>
              <a:ext uri="{FF2B5EF4-FFF2-40B4-BE49-F238E27FC236}">
                <a16:creationId xmlns:a16="http://schemas.microsoft.com/office/drawing/2014/main" id="{BF434A5F-8A74-4651-9122-6640855056B3}"/>
              </a:ext>
            </a:extLst>
          </p:cNvPr>
          <p:cNvPicPr>
            <a:picLocks noChangeAspect="1"/>
          </p:cNvPicPr>
          <p:nvPr/>
        </p:nvPicPr>
        <p:blipFill>
          <a:blip r:embed="rId4"/>
          <a:stretch>
            <a:fillRect/>
          </a:stretch>
        </p:blipFill>
        <p:spPr>
          <a:xfrm>
            <a:off x="1106837" y="4404867"/>
            <a:ext cx="4209858" cy="1177647"/>
          </a:xfrm>
          <a:prstGeom prst="rect">
            <a:avLst/>
          </a:prstGeom>
        </p:spPr>
      </p:pic>
      <p:pic>
        <p:nvPicPr>
          <p:cNvPr id="8" name="Picture 7">
            <a:extLst>
              <a:ext uri="{FF2B5EF4-FFF2-40B4-BE49-F238E27FC236}">
                <a16:creationId xmlns:a16="http://schemas.microsoft.com/office/drawing/2014/main" id="{7DE2D3D5-052E-4D42-B27E-7FE788ABC500}"/>
              </a:ext>
            </a:extLst>
          </p:cNvPr>
          <p:cNvPicPr>
            <a:picLocks noChangeAspect="1"/>
          </p:cNvPicPr>
          <p:nvPr/>
        </p:nvPicPr>
        <p:blipFill>
          <a:blip r:embed="rId5"/>
          <a:stretch>
            <a:fillRect/>
          </a:stretch>
        </p:blipFill>
        <p:spPr>
          <a:xfrm>
            <a:off x="2449670" y="3479587"/>
            <a:ext cx="2867025" cy="808173"/>
          </a:xfrm>
          <a:prstGeom prst="rect">
            <a:avLst/>
          </a:prstGeom>
        </p:spPr>
      </p:pic>
    </p:spTree>
    <p:extLst>
      <p:ext uri="{BB962C8B-B14F-4D97-AF65-F5344CB8AC3E}">
        <p14:creationId xmlns:p14="http://schemas.microsoft.com/office/powerpoint/2010/main" val="220125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E31A-DBD4-4B5D-A90D-09F70AF44267}"/>
              </a:ext>
            </a:extLst>
          </p:cNvPr>
          <p:cNvSpPr>
            <a:spLocks noGrp="1"/>
          </p:cNvSpPr>
          <p:nvPr>
            <p:ph type="title"/>
          </p:nvPr>
        </p:nvSpPr>
        <p:spPr/>
        <p:txBody>
          <a:bodyPr/>
          <a:lstStyle/>
          <a:p>
            <a:r>
              <a:rPr lang="en-US" dirty="0"/>
              <a:t>Brief Conclusion</a:t>
            </a:r>
          </a:p>
        </p:txBody>
      </p:sp>
      <p:sp>
        <p:nvSpPr>
          <p:cNvPr id="3" name="Content Placeholder 2">
            <a:extLst>
              <a:ext uri="{FF2B5EF4-FFF2-40B4-BE49-F238E27FC236}">
                <a16:creationId xmlns:a16="http://schemas.microsoft.com/office/drawing/2014/main" id="{120C8530-129A-4688-852F-F9990C248B35}"/>
              </a:ext>
            </a:extLst>
          </p:cNvPr>
          <p:cNvSpPr>
            <a:spLocks noGrp="1"/>
          </p:cNvSpPr>
          <p:nvPr>
            <p:ph idx="1"/>
          </p:nvPr>
        </p:nvSpPr>
        <p:spPr/>
        <p:txBody>
          <a:bodyPr>
            <a:normAutofit lnSpcReduction="10000"/>
          </a:bodyPr>
          <a:lstStyle/>
          <a:p>
            <a:pPr marL="36900" indent="0">
              <a:buNone/>
            </a:pPr>
            <a:r>
              <a:rPr lang="en-US" sz="3200" dirty="0"/>
              <a:t>In this project, I conducted data analysis based on time, locations and incidents, predicting the crimes category based on 89 Features including locations, time, and offense </a:t>
            </a:r>
            <a:r>
              <a:rPr lang="en-US" sz="3200" dirty="0" err="1"/>
              <a:t>type,then</a:t>
            </a:r>
            <a:r>
              <a:rPr lang="en-US" sz="3200" dirty="0"/>
              <a:t> we run K-Fold &amp; grid search to improve the model accuracy, and implemented NLP &amp; Deep Learning to reinforce our model performance. Besides, we employed Time Series Analysis to predict the crime patterns based on a daily basis.</a:t>
            </a:r>
          </a:p>
        </p:txBody>
      </p:sp>
    </p:spTree>
    <p:extLst>
      <p:ext uri="{BB962C8B-B14F-4D97-AF65-F5344CB8AC3E}">
        <p14:creationId xmlns:p14="http://schemas.microsoft.com/office/powerpoint/2010/main" val="158151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56A6-7B43-4CA6-847C-1535FBCBFB2B}"/>
              </a:ext>
            </a:extLst>
          </p:cNvPr>
          <p:cNvSpPr>
            <a:spLocks noGrp="1"/>
          </p:cNvSpPr>
          <p:nvPr>
            <p:ph type="title"/>
          </p:nvPr>
        </p:nvSpPr>
        <p:spPr/>
        <p:txBody>
          <a:bodyPr/>
          <a:lstStyle/>
          <a:p>
            <a:r>
              <a:rPr lang="en-US" dirty="0"/>
              <a:t>General Forecast Models</a:t>
            </a:r>
          </a:p>
        </p:txBody>
      </p:sp>
      <p:sp>
        <p:nvSpPr>
          <p:cNvPr id="7" name="Text Placeholder 6">
            <a:extLst>
              <a:ext uri="{FF2B5EF4-FFF2-40B4-BE49-F238E27FC236}">
                <a16:creationId xmlns:a16="http://schemas.microsoft.com/office/drawing/2014/main" id="{E987950A-8F53-4ED9-9C11-FCD8B9127F52}"/>
              </a:ext>
            </a:extLst>
          </p:cNvPr>
          <p:cNvSpPr>
            <a:spLocks noGrp="1"/>
          </p:cNvSpPr>
          <p:nvPr>
            <p:ph type="body" idx="1"/>
          </p:nvPr>
        </p:nvSpPr>
        <p:spPr/>
        <p:txBody>
          <a:bodyPr/>
          <a:lstStyle/>
          <a:p>
            <a:r>
              <a:rPr lang="en-US" dirty="0"/>
              <a:t>LAG plot</a:t>
            </a:r>
          </a:p>
        </p:txBody>
      </p:sp>
      <p:pic>
        <p:nvPicPr>
          <p:cNvPr id="11" name="Content Placeholder 10">
            <a:extLst>
              <a:ext uri="{FF2B5EF4-FFF2-40B4-BE49-F238E27FC236}">
                <a16:creationId xmlns:a16="http://schemas.microsoft.com/office/drawing/2014/main" id="{BDC26A96-8578-4786-A04A-8F25C08671DC}"/>
              </a:ext>
            </a:extLst>
          </p:cNvPr>
          <p:cNvPicPr>
            <a:picLocks noGrp="1" noChangeAspect="1"/>
          </p:cNvPicPr>
          <p:nvPr>
            <p:ph sz="half" idx="2"/>
          </p:nvPr>
        </p:nvPicPr>
        <p:blipFill>
          <a:blip r:embed="rId2"/>
          <a:stretch>
            <a:fillRect/>
          </a:stretch>
        </p:blipFill>
        <p:spPr>
          <a:xfrm>
            <a:off x="1046163" y="3205852"/>
            <a:ext cx="4764087" cy="2035384"/>
          </a:xfrm>
          <a:prstGeom prst="rect">
            <a:avLst/>
          </a:prstGeom>
        </p:spPr>
      </p:pic>
      <p:sp>
        <p:nvSpPr>
          <p:cNvPr id="9" name="Text Placeholder 8">
            <a:extLst>
              <a:ext uri="{FF2B5EF4-FFF2-40B4-BE49-F238E27FC236}">
                <a16:creationId xmlns:a16="http://schemas.microsoft.com/office/drawing/2014/main" id="{C928F80B-1BFA-4C7D-B494-F01A82BABA76}"/>
              </a:ext>
            </a:extLst>
          </p:cNvPr>
          <p:cNvSpPr>
            <a:spLocks noGrp="1"/>
          </p:cNvSpPr>
          <p:nvPr>
            <p:ph type="body" sz="quarter" idx="3"/>
          </p:nvPr>
        </p:nvSpPr>
        <p:spPr/>
        <p:txBody>
          <a:bodyPr/>
          <a:lstStyle/>
          <a:p>
            <a:r>
              <a:rPr lang="en-US" dirty="0"/>
              <a:t>PACF Plot</a:t>
            </a:r>
          </a:p>
        </p:txBody>
      </p:sp>
      <p:pic>
        <p:nvPicPr>
          <p:cNvPr id="12" name="Content Placeholder 11">
            <a:extLst>
              <a:ext uri="{FF2B5EF4-FFF2-40B4-BE49-F238E27FC236}">
                <a16:creationId xmlns:a16="http://schemas.microsoft.com/office/drawing/2014/main" id="{6658FDB1-D512-488A-9E05-ACDE1EDDC592}"/>
              </a:ext>
            </a:extLst>
          </p:cNvPr>
          <p:cNvPicPr>
            <a:picLocks noGrp="1" noChangeAspect="1"/>
          </p:cNvPicPr>
          <p:nvPr>
            <p:ph sz="quarter" idx="4"/>
          </p:nvPr>
        </p:nvPicPr>
        <p:blipFill>
          <a:blip r:embed="rId3"/>
          <a:stretch>
            <a:fillRect/>
          </a:stretch>
        </p:blipFill>
        <p:spPr>
          <a:xfrm>
            <a:off x="6362700" y="3177133"/>
            <a:ext cx="4779963" cy="2092821"/>
          </a:xfrm>
          <a:prstGeom prst="rect">
            <a:avLst/>
          </a:prstGeom>
        </p:spPr>
      </p:pic>
    </p:spTree>
    <p:extLst>
      <p:ext uri="{BB962C8B-B14F-4D97-AF65-F5344CB8AC3E}">
        <p14:creationId xmlns:p14="http://schemas.microsoft.com/office/powerpoint/2010/main" val="260167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D94749-1905-499C-9A77-8BBC0377D7AD}"/>
              </a:ext>
            </a:extLst>
          </p:cNvPr>
          <p:cNvSpPr>
            <a:spLocks noGrp="1"/>
          </p:cNvSpPr>
          <p:nvPr>
            <p:ph type="title"/>
          </p:nvPr>
        </p:nvSpPr>
        <p:spPr/>
        <p:txBody>
          <a:bodyPr/>
          <a:lstStyle/>
          <a:p>
            <a:r>
              <a:rPr lang="en-US" dirty="0"/>
              <a:t>Determine Stationarity </a:t>
            </a:r>
          </a:p>
        </p:txBody>
      </p:sp>
      <p:pic>
        <p:nvPicPr>
          <p:cNvPr id="10" name="Content Placeholder 9">
            <a:extLst>
              <a:ext uri="{FF2B5EF4-FFF2-40B4-BE49-F238E27FC236}">
                <a16:creationId xmlns:a16="http://schemas.microsoft.com/office/drawing/2014/main" id="{3240CA9C-4C84-4AA6-9B5A-2471C482405E}"/>
              </a:ext>
            </a:extLst>
          </p:cNvPr>
          <p:cNvPicPr>
            <a:picLocks noGrp="1" noChangeAspect="1"/>
          </p:cNvPicPr>
          <p:nvPr>
            <p:ph idx="1"/>
          </p:nvPr>
        </p:nvPicPr>
        <p:blipFill>
          <a:blip r:embed="rId2"/>
          <a:stretch>
            <a:fillRect/>
          </a:stretch>
        </p:blipFill>
        <p:spPr>
          <a:xfrm>
            <a:off x="4856163" y="624962"/>
            <a:ext cx="6411912" cy="5049276"/>
          </a:xfrm>
          <a:prstGeom prst="rect">
            <a:avLst/>
          </a:prstGeom>
        </p:spPr>
      </p:pic>
      <p:sp>
        <p:nvSpPr>
          <p:cNvPr id="9" name="Text Placeholder 8">
            <a:extLst>
              <a:ext uri="{FF2B5EF4-FFF2-40B4-BE49-F238E27FC236}">
                <a16:creationId xmlns:a16="http://schemas.microsoft.com/office/drawing/2014/main" id="{933D18B4-7147-4861-9C62-45473C843F0C}"/>
              </a:ext>
            </a:extLst>
          </p:cNvPr>
          <p:cNvSpPr>
            <a:spLocks noGrp="1"/>
          </p:cNvSpPr>
          <p:nvPr>
            <p:ph type="body" sz="half" idx="2"/>
          </p:nvPr>
        </p:nvSpPr>
        <p:spPr/>
        <p:txBody>
          <a:bodyPr>
            <a:normAutofit/>
          </a:bodyPr>
          <a:lstStyle/>
          <a:p>
            <a:r>
              <a:rPr lang="en-US" sz="4000" b="1" dirty="0">
                <a:effectLst/>
              </a:rPr>
              <a:t>Augmented Dickey-Fuller test</a:t>
            </a:r>
            <a:endParaRPr lang="en-US" sz="4000" dirty="0"/>
          </a:p>
        </p:txBody>
      </p:sp>
    </p:spTree>
    <p:extLst>
      <p:ext uri="{BB962C8B-B14F-4D97-AF65-F5344CB8AC3E}">
        <p14:creationId xmlns:p14="http://schemas.microsoft.com/office/powerpoint/2010/main" val="3228739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08CD0D-E233-46D4-8D05-753C37A3AB2C}"/>
              </a:ext>
            </a:extLst>
          </p:cNvPr>
          <p:cNvSpPr>
            <a:spLocks noGrp="1"/>
          </p:cNvSpPr>
          <p:nvPr>
            <p:ph type="title"/>
          </p:nvPr>
        </p:nvSpPr>
        <p:spPr/>
        <p:txBody>
          <a:bodyPr/>
          <a:lstStyle/>
          <a:p>
            <a:r>
              <a:rPr lang="en-US" dirty="0"/>
              <a:t>ARIMA</a:t>
            </a:r>
          </a:p>
        </p:txBody>
      </p:sp>
      <p:sp>
        <p:nvSpPr>
          <p:cNvPr id="6" name="Content Placeholder 5">
            <a:extLst>
              <a:ext uri="{FF2B5EF4-FFF2-40B4-BE49-F238E27FC236}">
                <a16:creationId xmlns:a16="http://schemas.microsoft.com/office/drawing/2014/main" id="{6A7240DF-A6ED-4133-951E-EE85E7DF9467}"/>
              </a:ext>
            </a:extLst>
          </p:cNvPr>
          <p:cNvSpPr>
            <a:spLocks noGrp="1"/>
          </p:cNvSpPr>
          <p:nvPr>
            <p:ph idx="1"/>
          </p:nvPr>
        </p:nvSpPr>
        <p:spPr/>
        <p:txBody>
          <a:bodyPr/>
          <a:lstStyle/>
          <a:p>
            <a:r>
              <a:rPr lang="en-US" dirty="0"/>
              <a:t>AR : Auto Regression, building the regression model off of previous values</a:t>
            </a:r>
          </a:p>
          <a:p>
            <a:r>
              <a:rPr lang="en-US" dirty="0"/>
              <a:t>I : Integrated Difference, differencing data from non-stationary to stationary</a:t>
            </a:r>
          </a:p>
          <a:p>
            <a:r>
              <a:rPr lang="en-US" dirty="0"/>
              <a:t>MA : Moving Average, indicating regression error </a:t>
            </a:r>
          </a:p>
        </p:txBody>
      </p:sp>
    </p:spTree>
    <p:extLst>
      <p:ext uri="{BB962C8B-B14F-4D97-AF65-F5344CB8AC3E}">
        <p14:creationId xmlns:p14="http://schemas.microsoft.com/office/powerpoint/2010/main" val="51413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72074A-23CE-4BD7-9B00-DC30C25B4C2E}"/>
              </a:ext>
            </a:extLst>
          </p:cNvPr>
          <p:cNvSpPr>
            <a:spLocks noGrp="1"/>
          </p:cNvSpPr>
          <p:nvPr>
            <p:ph type="title"/>
          </p:nvPr>
        </p:nvSpPr>
        <p:spPr/>
        <p:txBody>
          <a:bodyPr/>
          <a:lstStyle/>
          <a:p>
            <a:r>
              <a:rPr lang="en-US" dirty="0"/>
              <a:t>ARIMA</a:t>
            </a:r>
          </a:p>
        </p:txBody>
      </p:sp>
      <p:sp>
        <p:nvSpPr>
          <p:cNvPr id="7" name="Text Placeholder 6">
            <a:extLst>
              <a:ext uri="{FF2B5EF4-FFF2-40B4-BE49-F238E27FC236}">
                <a16:creationId xmlns:a16="http://schemas.microsoft.com/office/drawing/2014/main" id="{D40310B6-1003-4BE4-B7A3-DDF81BDB3409}"/>
              </a:ext>
            </a:extLst>
          </p:cNvPr>
          <p:cNvSpPr>
            <a:spLocks noGrp="1"/>
          </p:cNvSpPr>
          <p:nvPr>
            <p:ph type="body" idx="1"/>
          </p:nvPr>
        </p:nvSpPr>
        <p:spPr/>
        <p:txBody>
          <a:bodyPr/>
          <a:lstStyle/>
          <a:p>
            <a:r>
              <a:rPr lang="en-US" dirty="0"/>
              <a:t>Summary</a:t>
            </a:r>
          </a:p>
        </p:txBody>
      </p:sp>
      <p:pic>
        <p:nvPicPr>
          <p:cNvPr id="13" name="Picture 12">
            <a:extLst>
              <a:ext uri="{FF2B5EF4-FFF2-40B4-BE49-F238E27FC236}">
                <a16:creationId xmlns:a16="http://schemas.microsoft.com/office/drawing/2014/main" id="{D94D2AC3-80A9-4778-AF12-E081BFAE02E6}"/>
              </a:ext>
            </a:extLst>
          </p:cNvPr>
          <p:cNvPicPr>
            <a:picLocks noChangeAspect="1"/>
          </p:cNvPicPr>
          <p:nvPr/>
        </p:nvPicPr>
        <p:blipFill>
          <a:blip r:embed="rId2"/>
          <a:stretch>
            <a:fillRect/>
          </a:stretch>
        </p:blipFill>
        <p:spPr>
          <a:xfrm>
            <a:off x="876127" y="3010546"/>
            <a:ext cx="3376320" cy="2618002"/>
          </a:xfrm>
          <a:prstGeom prst="rect">
            <a:avLst/>
          </a:prstGeom>
        </p:spPr>
      </p:pic>
      <p:sp>
        <p:nvSpPr>
          <p:cNvPr id="10" name="Text Placeholder 9">
            <a:extLst>
              <a:ext uri="{FF2B5EF4-FFF2-40B4-BE49-F238E27FC236}">
                <a16:creationId xmlns:a16="http://schemas.microsoft.com/office/drawing/2014/main" id="{05AA5884-4750-4E13-903D-22DF5AD65BA8}"/>
              </a:ext>
            </a:extLst>
          </p:cNvPr>
          <p:cNvSpPr>
            <a:spLocks noGrp="1"/>
          </p:cNvSpPr>
          <p:nvPr>
            <p:ph type="body" sz="half" idx="15"/>
          </p:nvPr>
        </p:nvSpPr>
        <p:spPr/>
        <p:txBody>
          <a:bodyPr/>
          <a:lstStyle/>
          <a:p>
            <a:endParaRPr lang="en-US" dirty="0"/>
          </a:p>
        </p:txBody>
      </p:sp>
      <p:sp>
        <p:nvSpPr>
          <p:cNvPr id="8" name="Text Placeholder 7">
            <a:extLst>
              <a:ext uri="{FF2B5EF4-FFF2-40B4-BE49-F238E27FC236}">
                <a16:creationId xmlns:a16="http://schemas.microsoft.com/office/drawing/2014/main" id="{5BCA186A-9CFE-40A8-9718-B2ADFFE6A0E4}"/>
              </a:ext>
            </a:extLst>
          </p:cNvPr>
          <p:cNvSpPr>
            <a:spLocks noGrp="1"/>
          </p:cNvSpPr>
          <p:nvPr>
            <p:ph type="body" sz="quarter" idx="3"/>
          </p:nvPr>
        </p:nvSpPr>
        <p:spPr/>
        <p:txBody>
          <a:bodyPr/>
          <a:lstStyle/>
          <a:p>
            <a:r>
              <a:rPr lang="en-US" dirty="0"/>
              <a:t>Visualization</a:t>
            </a:r>
          </a:p>
        </p:txBody>
      </p:sp>
      <p:pic>
        <p:nvPicPr>
          <p:cNvPr id="14" name="Picture 13">
            <a:extLst>
              <a:ext uri="{FF2B5EF4-FFF2-40B4-BE49-F238E27FC236}">
                <a16:creationId xmlns:a16="http://schemas.microsoft.com/office/drawing/2014/main" id="{DE3D3A34-3CF3-4B5C-8A0A-2A88A037AC76}"/>
              </a:ext>
            </a:extLst>
          </p:cNvPr>
          <p:cNvPicPr>
            <a:picLocks noChangeAspect="1"/>
          </p:cNvPicPr>
          <p:nvPr/>
        </p:nvPicPr>
        <p:blipFill>
          <a:blip r:embed="rId3"/>
          <a:stretch>
            <a:fillRect/>
          </a:stretch>
        </p:blipFill>
        <p:spPr>
          <a:xfrm>
            <a:off x="4412209" y="3010546"/>
            <a:ext cx="3356933" cy="2618002"/>
          </a:xfrm>
          <a:prstGeom prst="rect">
            <a:avLst/>
          </a:prstGeom>
        </p:spPr>
      </p:pic>
      <p:sp>
        <p:nvSpPr>
          <p:cNvPr id="11" name="Text Placeholder 10">
            <a:extLst>
              <a:ext uri="{FF2B5EF4-FFF2-40B4-BE49-F238E27FC236}">
                <a16:creationId xmlns:a16="http://schemas.microsoft.com/office/drawing/2014/main" id="{CAA3FDB7-5BA1-43C7-8538-8974E4A21751}"/>
              </a:ext>
            </a:extLst>
          </p:cNvPr>
          <p:cNvSpPr>
            <a:spLocks noGrp="1"/>
          </p:cNvSpPr>
          <p:nvPr>
            <p:ph type="body" sz="half" idx="16"/>
          </p:nvPr>
        </p:nvSpPr>
        <p:spPr/>
        <p:txBody>
          <a:bodyPr/>
          <a:lstStyle/>
          <a:p>
            <a:endParaRPr lang="en-US" dirty="0"/>
          </a:p>
        </p:txBody>
      </p:sp>
      <p:sp>
        <p:nvSpPr>
          <p:cNvPr id="9" name="Text Placeholder 8">
            <a:extLst>
              <a:ext uri="{FF2B5EF4-FFF2-40B4-BE49-F238E27FC236}">
                <a16:creationId xmlns:a16="http://schemas.microsoft.com/office/drawing/2014/main" id="{0ACC2EE9-E481-45EC-928A-C3348620F465}"/>
              </a:ext>
            </a:extLst>
          </p:cNvPr>
          <p:cNvSpPr>
            <a:spLocks noGrp="1"/>
          </p:cNvSpPr>
          <p:nvPr>
            <p:ph type="body" sz="quarter" idx="13"/>
          </p:nvPr>
        </p:nvSpPr>
        <p:spPr/>
        <p:txBody>
          <a:bodyPr/>
          <a:lstStyle/>
          <a:p>
            <a:r>
              <a:rPr lang="en-US" dirty="0"/>
              <a:t>Performance Evaluation</a:t>
            </a:r>
          </a:p>
        </p:txBody>
      </p:sp>
      <p:pic>
        <p:nvPicPr>
          <p:cNvPr id="15" name="Picture 14">
            <a:extLst>
              <a:ext uri="{FF2B5EF4-FFF2-40B4-BE49-F238E27FC236}">
                <a16:creationId xmlns:a16="http://schemas.microsoft.com/office/drawing/2014/main" id="{F3ED8832-A870-458D-9F6C-A7D2F9154D85}"/>
              </a:ext>
            </a:extLst>
          </p:cNvPr>
          <p:cNvPicPr>
            <a:picLocks noChangeAspect="1"/>
          </p:cNvPicPr>
          <p:nvPr/>
        </p:nvPicPr>
        <p:blipFill>
          <a:blip r:embed="rId4"/>
          <a:stretch>
            <a:fillRect/>
          </a:stretch>
        </p:blipFill>
        <p:spPr>
          <a:xfrm>
            <a:off x="7958131" y="3157780"/>
            <a:ext cx="3194084" cy="856766"/>
          </a:xfrm>
          <a:prstGeom prst="rect">
            <a:avLst/>
          </a:prstGeom>
        </p:spPr>
      </p:pic>
      <p:pic>
        <p:nvPicPr>
          <p:cNvPr id="16" name="Picture 15">
            <a:extLst>
              <a:ext uri="{FF2B5EF4-FFF2-40B4-BE49-F238E27FC236}">
                <a16:creationId xmlns:a16="http://schemas.microsoft.com/office/drawing/2014/main" id="{F201BBC9-CCAF-4B6A-B032-93F1EEF0FB52}"/>
              </a:ext>
            </a:extLst>
          </p:cNvPr>
          <p:cNvPicPr>
            <a:picLocks noChangeAspect="1"/>
          </p:cNvPicPr>
          <p:nvPr/>
        </p:nvPicPr>
        <p:blipFill>
          <a:blip r:embed="rId5"/>
          <a:stretch>
            <a:fillRect/>
          </a:stretch>
        </p:blipFill>
        <p:spPr>
          <a:xfrm>
            <a:off x="7966572" y="4606375"/>
            <a:ext cx="3185643" cy="1022173"/>
          </a:xfrm>
          <a:prstGeom prst="rect">
            <a:avLst/>
          </a:prstGeom>
        </p:spPr>
      </p:pic>
      <p:sp>
        <p:nvSpPr>
          <p:cNvPr id="12" name="Text Placeholder 11">
            <a:extLst>
              <a:ext uri="{FF2B5EF4-FFF2-40B4-BE49-F238E27FC236}">
                <a16:creationId xmlns:a16="http://schemas.microsoft.com/office/drawing/2014/main" id="{E1777E65-AAC0-4FF3-9C3E-FBF657CB4260}"/>
              </a:ext>
            </a:extLst>
          </p:cNvPr>
          <p:cNvSpPr>
            <a:spLocks noGrp="1"/>
          </p:cNvSpPr>
          <p:nvPr>
            <p:ph type="body" sz="half" idx="17"/>
          </p:nvPr>
        </p:nvSpPr>
        <p:spPr>
          <a:xfrm>
            <a:off x="7974072" y="2768111"/>
            <a:ext cx="3300984" cy="3023089"/>
          </a:xfrm>
        </p:spPr>
        <p:txBody>
          <a:bodyPr/>
          <a:lstStyle/>
          <a:p>
            <a:endParaRPr lang="en-US" dirty="0"/>
          </a:p>
        </p:txBody>
      </p:sp>
    </p:spTree>
    <p:extLst>
      <p:ext uri="{BB962C8B-B14F-4D97-AF65-F5344CB8AC3E}">
        <p14:creationId xmlns:p14="http://schemas.microsoft.com/office/powerpoint/2010/main" val="3368344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C601-611D-4E7E-91D0-D4ACD7377B0A}"/>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638F3620-6E6F-42C3-A484-6F852C0B414B}"/>
              </a:ext>
            </a:extLst>
          </p:cNvPr>
          <p:cNvSpPr>
            <a:spLocks noGrp="1"/>
          </p:cNvSpPr>
          <p:nvPr>
            <p:ph type="body" idx="1"/>
          </p:nvPr>
        </p:nvSpPr>
        <p:spPr/>
        <p:txBody>
          <a:bodyPr/>
          <a:lstStyle/>
          <a:p>
            <a:r>
              <a:rPr lang="en-US" dirty="0"/>
              <a:t>Normalize data</a:t>
            </a:r>
          </a:p>
        </p:txBody>
      </p:sp>
      <p:pic>
        <p:nvPicPr>
          <p:cNvPr id="9" name="Picture 8">
            <a:extLst>
              <a:ext uri="{FF2B5EF4-FFF2-40B4-BE49-F238E27FC236}">
                <a16:creationId xmlns:a16="http://schemas.microsoft.com/office/drawing/2014/main" id="{1217947A-BC05-4E6B-B2BD-1AE3936B758D}"/>
              </a:ext>
            </a:extLst>
          </p:cNvPr>
          <p:cNvPicPr>
            <a:picLocks noChangeAspect="1"/>
          </p:cNvPicPr>
          <p:nvPr/>
        </p:nvPicPr>
        <p:blipFill>
          <a:blip r:embed="rId2"/>
          <a:stretch>
            <a:fillRect/>
          </a:stretch>
        </p:blipFill>
        <p:spPr>
          <a:xfrm>
            <a:off x="1034270" y="2771776"/>
            <a:ext cx="3030161" cy="2901785"/>
          </a:xfrm>
          <a:prstGeom prst="rect">
            <a:avLst/>
          </a:prstGeom>
        </p:spPr>
      </p:pic>
      <p:sp>
        <p:nvSpPr>
          <p:cNvPr id="4" name="Text Placeholder 3">
            <a:extLst>
              <a:ext uri="{FF2B5EF4-FFF2-40B4-BE49-F238E27FC236}">
                <a16:creationId xmlns:a16="http://schemas.microsoft.com/office/drawing/2014/main" id="{6A2DA3A0-E6A3-4CED-B1D0-75E4D1821E37}"/>
              </a:ext>
            </a:extLst>
          </p:cNvPr>
          <p:cNvSpPr>
            <a:spLocks noGrp="1"/>
          </p:cNvSpPr>
          <p:nvPr>
            <p:ph type="body" sz="half" idx="15"/>
          </p:nvPr>
        </p:nvSpPr>
        <p:spPr>
          <a:xfrm>
            <a:off x="913795" y="2768112"/>
            <a:ext cx="3150636" cy="2865522"/>
          </a:xfrm>
        </p:spPr>
        <p:txBody>
          <a:bodyPr/>
          <a:lstStyle/>
          <a:p>
            <a:endParaRPr lang="en-US" dirty="0"/>
          </a:p>
        </p:txBody>
      </p:sp>
      <p:sp>
        <p:nvSpPr>
          <p:cNvPr id="5" name="Text Placeholder 4">
            <a:extLst>
              <a:ext uri="{FF2B5EF4-FFF2-40B4-BE49-F238E27FC236}">
                <a16:creationId xmlns:a16="http://schemas.microsoft.com/office/drawing/2014/main" id="{A2524656-4113-4AC2-9318-717F63661D47}"/>
              </a:ext>
            </a:extLst>
          </p:cNvPr>
          <p:cNvSpPr>
            <a:spLocks noGrp="1"/>
          </p:cNvSpPr>
          <p:nvPr>
            <p:ph type="body" sz="quarter" idx="3"/>
          </p:nvPr>
        </p:nvSpPr>
        <p:spPr/>
        <p:txBody>
          <a:bodyPr/>
          <a:lstStyle/>
          <a:p>
            <a:r>
              <a:rPr lang="en-US" dirty="0"/>
              <a:t>Neural Network</a:t>
            </a:r>
          </a:p>
        </p:txBody>
      </p:sp>
      <p:pic>
        <p:nvPicPr>
          <p:cNvPr id="11" name="Picture 10">
            <a:extLst>
              <a:ext uri="{FF2B5EF4-FFF2-40B4-BE49-F238E27FC236}">
                <a16:creationId xmlns:a16="http://schemas.microsoft.com/office/drawing/2014/main" id="{2003C48A-4335-4599-BD3C-D58E294DE523}"/>
              </a:ext>
            </a:extLst>
          </p:cNvPr>
          <p:cNvPicPr>
            <a:picLocks noChangeAspect="1"/>
          </p:cNvPicPr>
          <p:nvPr/>
        </p:nvPicPr>
        <p:blipFill>
          <a:blip r:embed="rId3"/>
          <a:stretch>
            <a:fillRect/>
          </a:stretch>
        </p:blipFill>
        <p:spPr>
          <a:xfrm>
            <a:off x="4438932" y="2768110"/>
            <a:ext cx="3326718" cy="2901786"/>
          </a:xfrm>
          <a:prstGeom prst="rect">
            <a:avLst/>
          </a:prstGeom>
        </p:spPr>
      </p:pic>
      <p:sp>
        <p:nvSpPr>
          <p:cNvPr id="6" name="Text Placeholder 5">
            <a:extLst>
              <a:ext uri="{FF2B5EF4-FFF2-40B4-BE49-F238E27FC236}">
                <a16:creationId xmlns:a16="http://schemas.microsoft.com/office/drawing/2014/main" id="{7D24C1DE-7C37-4D98-8EDF-93FFA33FF091}"/>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6453F223-568C-47ED-8675-403553E83AF9}"/>
              </a:ext>
            </a:extLst>
          </p:cNvPr>
          <p:cNvSpPr>
            <a:spLocks noGrp="1"/>
          </p:cNvSpPr>
          <p:nvPr>
            <p:ph type="body" sz="quarter" idx="13"/>
          </p:nvPr>
        </p:nvSpPr>
        <p:spPr/>
        <p:txBody>
          <a:bodyPr/>
          <a:lstStyle/>
          <a:p>
            <a:r>
              <a:rPr lang="en-US" dirty="0"/>
              <a:t>Learning Process</a:t>
            </a:r>
          </a:p>
        </p:txBody>
      </p:sp>
      <p:pic>
        <p:nvPicPr>
          <p:cNvPr id="12" name="Picture 11">
            <a:extLst>
              <a:ext uri="{FF2B5EF4-FFF2-40B4-BE49-F238E27FC236}">
                <a16:creationId xmlns:a16="http://schemas.microsoft.com/office/drawing/2014/main" id="{C32C0730-9B62-469D-8132-BD25490AD8CB}"/>
              </a:ext>
            </a:extLst>
          </p:cNvPr>
          <p:cNvPicPr>
            <a:picLocks noChangeAspect="1"/>
          </p:cNvPicPr>
          <p:nvPr/>
        </p:nvPicPr>
        <p:blipFill>
          <a:blip r:embed="rId4"/>
          <a:stretch>
            <a:fillRect/>
          </a:stretch>
        </p:blipFill>
        <p:spPr>
          <a:xfrm>
            <a:off x="7966572" y="2768110"/>
            <a:ext cx="3633627" cy="2901786"/>
          </a:xfrm>
          <a:prstGeom prst="rect">
            <a:avLst/>
          </a:prstGeom>
        </p:spPr>
      </p:pic>
      <p:sp>
        <p:nvSpPr>
          <p:cNvPr id="8" name="Text Placeholder 7">
            <a:extLst>
              <a:ext uri="{FF2B5EF4-FFF2-40B4-BE49-F238E27FC236}">
                <a16:creationId xmlns:a16="http://schemas.microsoft.com/office/drawing/2014/main" id="{E7252844-9E8F-41CE-9A49-46E492E30296}"/>
              </a:ext>
            </a:extLst>
          </p:cNvPr>
          <p:cNvSpPr>
            <a:spLocks noGrp="1"/>
          </p:cNvSpPr>
          <p:nvPr>
            <p:ph type="body" sz="half" idx="17"/>
          </p:nvPr>
        </p:nvSpPr>
        <p:spPr/>
        <p:txBody>
          <a:bodyPr/>
          <a:lstStyle/>
          <a:p>
            <a:endParaRPr lang="en-US" dirty="0"/>
          </a:p>
        </p:txBody>
      </p:sp>
    </p:spTree>
    <p:extLst>
      <p:ext uri="{BB962C8B-B14F-4D97-AF65-F5344CB8AC3E}">
        <p14:creationId xmlns:p14="http://schemas.microsoft.com/office/powerpoint/2010/main" val="217559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9717AF-252A-4711-AA5F-2397030C074D}"/>
              </a:ext>
            </a:extLst>
          </p:cNvPr>
          <p:cNvSpPr>
            <a:spLocks noGrp="1"/>
          </p:cNvSpPr>
          <p:nvPr>
            <p:ph type="title"/>
          </p:nvPr>
        </p:nvSpPr>
        <p:spPr/>
        <p:txBody>
          <a:bodyPr/>
          <a:lstStyle/>
          <a:p>
            <a:r>
              <a:rPr lang="en-US" dirty="0"/>
              <a:t>Deep Learning</a:t>
            </a:r>
          </a:p>
        </p:txBody>
      </p:sp>
      <p:sp>
        <p:nvSpPr>
          <p:cNvPr id="10" name="Text Placeholder 9">
            <a:extLst>
              <a:ext uri="{FF2B5EF4-FFF2-40B4-BE49-F238E27FC236}">
                <a16:creationId xmlns:a16="http://schemas.microsoft.com/office/drawing/2014/main" id="{94B7773C-6954-4548-B397-7052EA616241}"/>
              </a:ext>
            </a:extLst>
          </p:cNvPr>
          <p:cNvSpPr>
            <a:spLocks noGrp="1"/>
          </p:cNvSpPr>
          <p:nvPr>
            <p:ph type="body" idx="1"/>
          </p:nvPr>
        </p:nvSpPr>
        <p:spPr/>
        <p:txBody>
          <a:bodyPr/>
          <a:lstStyle/>
          <a:p>
            <a:r>
              <a:rPr lang="en-US" dirty="0"/>
              <a:t>Loss Function</a:t>
            </a:r>
          </a:p>
        </p:txBody>
      </p:sp>
      <p:pic>
        <p:nvPicPr>
          <p:cNvPr id="14" name="Content Placeholder 13">
            <a:extLst>
              <a:ext uri="{FF2B5EF4-FFF2-40B4-BE49-F238E27FC236}">
                <a16:creationId xmlns:a16="http://schemas.microsoft.com/office/drawing/2014/main" id="{ED2607A4-5D2D-4167-929B-F1E885B886EF}"/>
              </a:ext>
            </a:extLst>
          </p:cNvPr>
          <p:cNvPicPr>
            <a:picLocks noGrp="1" noChangeAspect="1"/>
          </p:cNvPicPr>
          <p:nvPr>
            <p:ph sz="half" idx="2"/>
          </p:nvPr>
        </p:nvPicPr>
        <p:blipFill>
          <a:blip r:embed="rId2"/>
          <a:stretch>
            <a:fillRect/>
          </a:stretch>
        </p:blipFill>
        <p:spPr>
          <a:xfrm>
            <a:off x="1064747" y="2888343"/>
            <a:ext cx="4764087" cy="2767272"/>
          </a:xfrm>
          <a:prstGeom prst="rect">
            <a:avLst/>
          </a:prstGeom>
        </p:spPr>
      </p:pic>
      <p:sp>
        <p:nvSpPr>
          <p:cNvPr id="12" name="Text Placeholder 11">
            <a:extLst>
              <a:ext uri="{FF2B5EF4-FFF2-40B4-BE49-F238E27FC236}">
                <a16:creationId xmlns:a16="http://schemas.microsoft.com/office/drawing/2014/main" id="{8DF13CCE-4B90-46D5-AABF-E3FFF5B37462}"/>
              </a:ext>
            </a:extLst>
          </p:cNvPr>
          <p:cNvSpPr>
            <a:spLocks noGrp="1"/>
          </p:cNvSpPr>
          <p:nvPr>
            <p:ph type="body" sz="quarter" idx="3"/>
          </p:nvPr>
        </p:nvSpPr>
        <p:spPr/>
        <p:txBody>
          <a:bodyPr/>
          <a:lstStyle/>
          <a:p>
            <a:r>
              <a:rPr lang="en-US" dirty="0"/>
              <a:t>Model Evaluation</a:t>
            </a:r>
          </a:p>
        </p:txBody>
      </p:sp>
      <p:pic>
        <p:nvPicPr>
          <p:cNvPr id="15" name="Content Placeholder 14">
            <a:extLst>
              <a:ext uri="{FF2B5EF4-FFF2-40B4-BE49-F238E27FC236}">
                <a16:creationId xmlns:a16="http://schemas.microsoft.com/office/drawing/2014/main" id="{D915D4E3-8A6B-44EE-87C7-7FCFDE0B0D43}"/>
              </a:ext>
            </a:extLst>
          </p:cNvPr>
          <p:cNvPicPr>
            <a:picLocks noGrp="1" noChangeAspect="1"/>
          </p:cNvPicPr>
          <p:nvPr>
            <p:ph sz="quarter" idx="4"/>
          </p:nvPr>
        </p:nvPicPr>
        <p:blipFill>
          <a:blip r:embed="rId3"/>
          <a:stretch>
            <a:fillRect/>
          </a:stretch>
        </p:blipFill>
        <p:spPr>
          <a:xfrm>
            <a:off x="6363166" y="2852751"/>
            <a:ext cx="4667250" cy="1238250"/>
          </a:xfrm>
          <a:prstGeom prst="rect">
            <a:avLst/>
          </a:prstGeom>
        </p:spPr>
      </p:pic>
      <p:pic>
        <p:nvPicPr>
          <p:cNvPr id="16" name="Picture 15">
            <a:extLst>
              <a:ext uri="{FF2B5EF4-FFF2-40B4-BE49-F238E27FC236}">
                <a16:creationId xmlns:a16="http://schemas.microsoft.com/office/drawing/2014/main" id="{9719D212-7EB3-4E31-A582-A35CA95565D1}"/>
              </a:ext>
            </a:extLst>
          </p:cNvPr>
          <p:cNvPicPr>
            <a:picLocks noChangeAspect="1"/>
          </p:cNvPicPr>
          <p:nvPr/>
        </p:nvPicPr>
        <p:blipFill>
          <a:blip r:embed="rId4"/>
          <a:stretch>
            <a:fillRect/>
          </a:stretch>
        </p:blipFill>
        <p:spPr>
          <a:xfrm>
            <a:off x="6363166" y="4396105"/>
            <a:ext cx="4667250" cy="1259510"/>
          </a:xfrm>
          <a:prstGeom prst="rect">
            <a:avLst/>
          </a:prstGeom>
        </p:spPr>
      </p:pic>
    </p:spTree>
    <p:extLst>
      <p:ext uri="{BB962C8B-B14F-4D97-AF65-F5344CB8AC3E}">
        <p14:creationId xmlns:p14="http://schemas.microsoft.com/office/powerpoint/2010/main" val="1119812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8A94E-9AA1-42DA-B26B-524F2DEE7387}"/>
              </a:ext>
            </a:extLst>
          </p:cNvPr>
          <p:cNvSpPr>
            <a:spLocks noGrp="1"/>
          </p:cNvSpPr>
          <p:nvPr>
            <p:ph type="ctrTitle"/>
          </p:nvPr>
        </p:nvSpPr>
        <p:spPr/>
        <p:txBody>
          <a:bodyPr/>
          <a:lstStyle/>
          <a:p>
            <a:r>
              <a:rPr lang="en-US" dirty="0"/>
              <a:t>Thank you for watching !</a:t>
            </a:r>
          </a:p>
        </p:txBody>
      </p:sp>
      <p:sp>
        <p:nvSpPr>
          <p:cNvPr id="8" name="Subtitle 7">
            <a:extLst>
              <a:ext uri="{FF2B5EF4-FFF2-40B4-BE49-F238E27FC236}">
                <a16:creationId xmlns:a16="http://schemas.microsoft.com/office/drawing/2014/main" id="{DEAF13FA-AF11-4999-B51A-B5950282A3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8961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0674-6E4A-43FC-986E-003A649851F8}"/>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1A8C447-76BB-49D0-8EC8-088EA750A9BF}"/>
              </a:ext>
            </a:extLst>
          </p:cNvPr>
          <p:cNvSpPr>
            <a:spLocks noGrp="1"/>
          </p:cNvSpPr>
          <p:nvPr>
            <p:ph idx="1"/>
          </p:nvPr>
        </p:nvSpPr>
        <p:spPr/>
        <p:txBody>
          <a:bodyPr>
            <a:normAutofit fontScale="25000" lnSpcReduction="20000"/>
          </a:bodyPr>
          <a:lstStyle/>
          <a:p>
            <a:r>
              <a:rPr lang="en-US" sz="6000" dirty="0"/>
              <a:t>Data Cleaning &amp; Preparation </a:t>
            </a:r>
          </a:p>
          <a:p>
            <a:r>
              <a:rPr lang="en-US" sz="6000" dirty="0"/>
              <a:t>Exploratory Data Analysis </a:t>
            </a:r>
          </a:p>
          <a:p>
            <a:r>
              <a:rPr lang="en-US" sz="6000" dirty="0"/>
              <a:t>Machine Learning </a:t>
            </a:r>
          </a:p>
          <a:p>
            <a:pPr marL="494100" indent="-457200">
              <a:buFont typeface="+mj-lt"/>
              <a:buAutoNum type="arabicPeriod"/>
            </a:pPr>
            <a:r>
              <a:rPr lang="en-US" sz="6000" dirty="0"/>
              <a:t>cluster &amp; classifications</a:t>
            </a:r>
          </a:p>
          <a:p>
            <a:pPr marL="494100" indent="-457200">
              <a:buFont typeface="+mj-lt"/>
              <a:buAutoNum type="arabicPeriod"/>
            </a:pPr>
            <a:r>
              <a:rPr lang="en-US" sz="6000" dirty="0"/>
              <a:t>Model Evaluation</a:t>
            </a:r>
          </a:p>
          <a:p>
            <a:pPr marL="494100" indent="-457200">
              <a:buFont typeface="+mj-lt"/>
              <a:buAutoNum type="arabicPeriod"/>
            </a:pPr>
            <a:r>
              <a:rPr lang="en-US" sz="6000" dirty="0"/>
              <a:t>Feature Selection</a:t>
            </a:r>
          </a:p>
          <a:p>
            <a:pPr marL="494100" indent="-457200">
              <a:buFont typeface="+mj-lt"/>
              <a:buAutoNum type="arabicPeriod"/>
            </a:pPr>
            <a:r>
              <a:rPr lang="en-US" sz="6000" dirty="0"/>
              <a:t>Deep Learning</a:t>
            </a:r>
          </a:p>
          <a:p>
            <a:r>
              <a:rPr lang="en-US" sz="6000" dirty="0"/>
              <a:t>Natural Language Processing </a:t>
            </a:r>
          </a:p>
          <a:p>
            <a:pPr marL="494100" indent="-457200">
              <a:buFont typeface="+mj-lt"/>
              <a:buAutoNum type="arabicPeriod"/>
            </a:pPr>
            <a:r>
              <a:rPr lang="en-US" sz="6000" dirty="0"/>
              <a:t>Preprocessing &amp; Analysis</a:t>
            </a:r>
          </a:p>
          <a:p>
            <a:pPr marL="494100" indent="-457200">
              <a:buFont typeface="+mj-lt"/>
              <a:buAutoNum type="arabicPeriod"/>
            </a:pPr>
            <a:r>
              <a:rPr lang="en-US" sz="6000" dirty="0"/>
              <a:t>Bag of words</a:t>
            </a:r>
          </a:p>
          <a:p>
            <a:pPr marL="494100" indent="-457200">
              <a:buFont typeface="+mj-lt"/>
              <a:buAutoNum type="arabicPeriod"/>
            </a:pPr>
            <a:r>
              <a:rPr lang="en-US" sz="6000" dirty="0"/>
              <a:t>Naïve Bayes</a:t>
            </a:r>
          </a:p>
          <a:p>
            <a:r>
              <a:rPr lang="en-US" sz="6000" dirty="0"/>
              <a:t>Time Series Analysis </a:t>
            </a:r>
          </a:p>
          <a:p>
            <a:pPr marL="494100" indent="-457200">
              <a:buFont typeface="+mj-lt"/>
              <a:buAutoNum type="arabicPeriod"/>
            </a:pPr>
            <a:r>
              <a:rPr lang="en-US" sz="6000" dirty="0"/>
              <a:t>  Moving Average</a:t>
            </a:r>
          </a:p>
          <a:p>
            <a:pPr marL="494100" indent="-457200">
              <a:buFont typeface="+mj-lt"/>
              <a:buAutoNum type="arabicPeriod"/>
            </a:pPr>
            <a:r>
              <a:rPr lang="en-US" sz="6000" dirty="0"/>
              <a:t>  General Forecast Model</a:t>
            </a:r>
          </a:p>
          <a:p>
            <a:pPr marL="494100" indent="-457200">
              <a:buFont typeface="+mj-lt"/>
              <a:buAutoNum type="arabicPeriod"/>
            </a:pPr>
            <a:r>
              <a:rPr lang="en-US" sz="6000" dirty="0"/>
              <a:t>  Deep Learning</a:t>
            </a:r>
          </a:p>
          <a:p>
            <a:pPr marL="36900" indent="0">
              <a:buNone/>
            </a:pPr>
            <a:r>
              <a:rPr lang="en-US" dirty="0"/>
              <a:t>     </a:t>
            </a:r>
          </a:p>
          <a:p>
            <a:pPr marL="36900" indent="0">
              <a:buNone/>
            </a:pPr>
            <a:endParaRPr lang="en-US" dirty="0"/>
          </a:p>
        </p:txBody>
      </p:sp>
    </p:spTree>
    <p:extLst>
      <p:ext uri="{BB962C8B-B14F-4D97-AF65-F5344CB8AC3E}">
        <p14:creationId xmlns:p14="http://schemas.microsoft.com/office/powerpoint/2010/main" val="273518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D289-6A67-4CF9-8B4E-4EA39514D33F}"/>
              </a:ext>
            </a:extLst>
          </p:cNvPr>
          <p:cNvSpPr>
            <a:spLocks noGrp="1"/>
          </p:cNvSpPr>
          <p:nvPr>
            <p:ph type="title"/>
          </p:nvPr>
        </p:nvSpPr>
        <p:spPr/>
        <p:txBody>
          <a:bodyPr/>
          <a:lstStyle/>
          <a:p>
            <a:r>
              <a:rPr lang="en-US" dirty="0"/>
              <a:t>Background &amp; Data Explanation</a:t>
            </a:r>
          </a:p>
        </p:txBody>
      </p:sp>
      <p:sp>
        <p:nvSpPr>
          <p:cNvPr id="3" name="Content Placeholder 2">
            <a:extLst>
              <a:ext uri="{FF2B5EF4-FFF2-40B4-BE49-F238E27FC236}">
                <a16:creationId xmlns:a16="http://schemas.microsoft.com/office/drawing/2014/main" id="{9FB53EFC-C42C-4BD2-8FC5-E15B672EA926}"/>
              </a:ext>
            </a:extLst>
          </p:cNvPr>
          <p:cNvSpPr>
            <a:spLocks noGrp="1"/>
          </p:cNvSpPr>
          <p:nvPr>
            <p:ph idx="1"/>
          </p:nvPr>
        </p:nvSpPr>
        <p:spPr/>
        <p:txBody>
          <a:bodyPr/>
          <a:lstStyle/>
          <a:p>
            <a:r>
              <a:rPr lang="en-US" dirty="0"/>
              <a:t>Data Explanation </a:t>
            </a:r>
          </a:p>
          <a:p>
            <a:pPr marL="36900" indent="0">
              <a:buNone/>
            </a:pPr>
            <a:r>
              <a:rPr lang="en-US" dirty="0"/>
              <a:t>The data that I am about to use has more than 310,000 rows included, which records all type of crimes &amp; offenses happened in Boston from 2015 – 2018, along with other relevant information, such as geographic info, timestamps when incidents happened, type of crime activities, and offense codes that are used by local police, which corresponds to each kind of crime for clearer reference.</a:t>
            </a:r>
          </a:p>
          <a:p>
            <a:pPr marL="36900" indent="0">
              <a:buNone/>
            </a:pPr>
            <a:r>
              <a:rPr lang="en-US" dirty="0"/>
              <a:t>Data was downloaded from </a:t>
            </a:r>
            <a:r>
              <a:rPr lang="en-US" dirty="0">
                <a:hlinkClick r:id="rId2"/>
              </a:rPr>
              <a:t>https://data.boston.gov/dataset</a:t>
            </a:r>
            <a:r>
              <a:rPr lang="en-US" dirty="0"/>
              <a:t>, a open data hub focusing on collecting local data in great Boston area.</a:t>
            </a:r>
          </a:p>
        </p:txBody>
      </p:sp>
    </p:spTree>
    <p:extLst>
      <p:ext uri="{BB962C8B-B14F-4D97-AF65-F5344CB8AC3E}">
        <p14:creationId xmlns:p14="http://schemas.microsoft.com/office/powerpoint/2010/main" val="407762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174E-BFA4-4294-902D-026FBFAD92B1}"/>
              </a:ext>
            </a:extLst>
          </p:cNvPr>
          <p:cNvSpPr>
            <a:spLocks noGrp="1"/>
          </p:cNvSpPr>
          <p:nvPr>
            <p:ph type="title"/>
          </p:nvPr>
        </p:nvSpPr>
        <p:spPr/>
        <p:txBody>
          <a:bodyPr/>
          <a:lstStyle/>
          <a:p>
            <a:r>
              <a:rPr lang="en-US" dirty="0"/>
              <a:t>Background &amp; Data Explanation</a:t>
            </a:r>
          </a:p>
        </p:txBody>
      </p:sp>
      <p:sp>
        <p:nvSpPr>
          <p:cNvPr id="3" name="Content Placeholder 2">
            <a:extLst>
              <a:ext uri="{FF2B5EF4-FFF2-40B4-BE49-F238E27FC236}">
                <a16:creationId xmlns:a16="http://schemas.microsoft.com/office/drawing/2014/main" id="{39EF21DC-3D1D-42B9-A2B2-2A12EB4B38AA}"/>
              </a:ext>
            </a:extLst>
          </p:cNvPr>
          <p:cNvSpPr>
            <a:spLocks noGrp="1"/>
          </p:cNvSpPr>
          <p:nvPr>
            <p:ph idx="1"/>
          </p:nvPr>
        </p:nvSpPr>
        <p:spPr/>
        <p:txBody>
          <a:bodyPr>
            <a:normAutofit fontScale="85000" lnSpcReduction="10000"/>
          </a:bodyPr>
          <a:lstStyle/>
          <a:p>
            <a:r>
              <a:rPr lang="en-US" dirty="0"/>
              <a:t>UCR parts explanation</a:t>
            </a:r>
          </a:p>
          <a:p>
            <a:pPr marL="36900" indent="0">
              <a:buNone/>
            </a:pPr>
            <a:r>
              <a:rPr lang="en-US" dirty="0">
                <a:solidFill>
                  <a:srgbClr val="FF0000"/>
                </a:solidFill>
                <a:effectLst/>
              </a:rPr>
              <a:t>Part I:</a:t>
            </a:r>
            <a:r>
              <a:rPr lang="en-US" dirty="0">
                <a:effectLst/>
              </a:rPr>
              <a:t> the UCR indexes reported incidents of </a:t>
            </a:r>
            <a:r>
              <a:rPr lang="en-US" b="1" dirty="0">
                <a:effectLst/>
              </a:rPr>
              <a:t>index crimes</a:t>
            </a:r>
            <a:r>
              <a:rPr lang="en-US" dirty="0">
                <a:effectLst/>
              </a:rPr>
              <a:t> which are broken into two categories: violent and property crimes. </a:t>
            </a:r>
            <a:r>
              <a:rPr lang="en-US" dirty="0">
                <a:effectLst/>
                <a:hlinkClick r:id="rId2" tooltip="Aggravated assault"/>
              </a:rPr>
              <a:t>Aggravated assault</a:t>
            </a:r>
            <a:r>
              <a:rPr lang="en-US" dirty="0">
                <a:effectLst/>
              </a:rPr>
              <a:t>, </a:t>
            </a:r>
            <a:r>
              <a:rPr lang="en-US" dirty="0">
                <a:effectLst/>
                <a:hlinkClick r:id="rId3" tooltip="Rape"/>
              </a:rPr>
              <a:t>forcible rape</a:t>
            </a:r>
            <a:r>
              <a:rPr lang="en-US" dirty="0">
                <a:effectLst/>
              </a:rPr>
              <a:t>, </a:t>
            </a:r>
            <a:r>
              <a:rPr lang="en-US" dirty="0">
                <a:effectLst/>
                <a:hlinkClick r:id="rId4" tooltip="Murder"/>
              </a:rPr>
              <a:t>murder</a:t>
            </a:r>
            <a:r>
              <a:rPr lang="en-US" dirty="0">
                <a:effectLst/>
              </a:rPr>
              <a:t>, and </a:t>
            </a:r>
            <a:r>
              <a:rPr lang="en-US" dirty="0">
                <a:effectLst/>
                <a:hlinkClick r:id="rId5" tooltip="Robbery"/>
              </a:rPr>
              <a:t>robbery</a:t>
            </a:r>
            <a:r>
              <a:rPr lang="en-US" dirty="0">
                <a:effectLst/>
              </a:rPr>
              <a:t> are classified as violent while </a:t>
            </a:r>
            <a:r>
              <a:rPr lang="en-US" dirty="0">
                <a:effectLst/>
                <a:hlinkClick r:id="rId6" tooltip="Arson"/>
              </a:rPr>
              <a:t>arson</a:t>
            </a:r>
            <a:r>
              <a:rPr lang="en-US" dirty="0">
                <a:effectLst/>
              </a:rPr>
              <a:t>, </a:t>
            </a:r>
            <a:r>
              <a:rPr lang="en-US" dirty="0">
                <a:effectLst/>
                <a:hlinkClick r:id="rId7" tooltip="Burglary"/>
              </a:rPr>
              <a:t>burglary</a:t>
            </a:r>
            <a:r>
              <a:rPr lang="en-US" dirty="0">
                <a:effectLst/>
              </a:rPr>
              <a:t>, </a:t>
            </a:r>
            <a:r>
              <a:rPr lang="en-US" dirty="0">
                <a:effectLst/>
                <a:hlinkClick r:id="rId8" tooltip="Larceny"/>
              </a:rPr>
              <a:t>larceny-theft</a:t>
            </a:r>
            <a:r>
              <a:rPr lang="en-US" dirty="0">
                <a:effectLst/>
              </a:rPr>
              <a:t>, and </a:t>
            </a:r>
            <a:r>
              <a:rPr lang="en-US" dirty="0">
                <a:effectLst/>
                <a:hlinkClick r:id="rId9" tooltip="Motor vehicle theft"/>
              </a:rPr>
              <a:t>motor vehicle theft</a:t>
            </a:r>
            <a:r>
              <a:rPr lang="en-US" dirty="0">
                <a:effectLst/>
              </a:rPr>
              <a:t> are classified as property crimes.</a:t>
            </a:r>
          </a:p>
          <a:p>
            <a:pPr marL="36900" indent="0">
              <a:buNone/>
            </a:pPr>
            <a:r>
              <a:rPr lang="en-US" dirty="0">
                <a:solidFill>
                  <a:srgbClr val="FF0000"/>
                </a:solidFill>
                <a:effectLst/>
              </a:rPr>
              <a:t>Part II:</a:t>
            </a:r>
            <a:r>
              <a:rPr lang="en-US" dirty="0">
                <a:effectLst/>
              </a:rPr>
              <a:t> the following categories are tracked: simple assault, curfew offenses and loitering, embezzlement, forgery and counterfeiting, disorderly conduct, driving under the influence, drug offenses, fraud, gambling, liquor offenses, offenses against the family, prostitution, </a:t>
            </a:r>
            <a:r>
              <a:rPr lang="en-US" dirty="0">
                <a:effectLst/>
                <a:hlinkClick r:id="rId10" tooltip="Public drunkenness"/>
              </a:rPr>
              <a:t>public drunkenness</a:t>
            </a:r>
            <a:r>
              <a:rPr lang="en-US" dirty="0">
                <a:effectLst/>
              </a:rPr>
              <a:t>, runaways, sex offenses, stolen property, vandalism, vagrancy, and weapons offenses.</a:t>
            </a:r>
          </a:p>
          <a:p>
            <a:pPr marL="36900" indent="0">
              <a:buNone/>
            </a:pPr>
            <a:r>
              <a:rPr lang="en-US" dirty="0">
                <a:effectLst/>
              </a:rPr>
              <a:t>Reference: </a:t>
            </a:r>
            <a:r>
              <a:rPr lang="en-US" dirty="0">
                <a:solidFill>
                  <a:srgbClr val="00B0F0"/>
                </a:solidFill>
                <a:hlinkClick r:id="rId11">
                  <a:extLst>
                    <a:ext uri="{A12FA001-AC4F-418D-AE19-62706E023703}">
                      <ahyp:hlinkClr xmlns:ahyp="http://schemas.microsoft.com/office/drawing/2018/hyperlinkcolor" val="tx"/>
                    </a:ext>
                  </a:extLst>
                </a:hlinkClick>
              </a:rPr>
              <a:t>https://www.ucrdatatool.gov/offenses.cfm</a:t>
            </a:r>
            <a:endParaRPr lang="en-US" dirty="0">
              <a:solidFill>
                <a:srgbClr val="00B0F0"/>
              </a:solidFill>
              <a:effectLst/>
            </a:endParaRPr>
          </a:p>
          <a:p>
            <a:pPr marL="36900" indent="0">
              <a:buNone/>
            </a:pPr>
            <a:endParaRPr lang="en-US" dirty="0">
              <a:effectLst/>
            </a:endParaRPr>
          </a:p>
          <a:p>
            <a:pPr marL="36900" indent="0">
              <a:buNone/>
            </a:pPr>
            <a:endParaRPr lang="en-US" dirty="0">
              <a:effectLst/>
            </a:endParaRPr>
          </a:p>
          <a:p>
            <a:pPr marL="36900" indent="0">
              <a:buNone/>
            </a:pPr>
            <a:endParaRPr lang="en-US" dirty="0"/>
          </a:p>
        </p:txBody>
      </p:sp>
    </p:spTree>
    <p:extLst>
      <p:ext uri="{BB962C8B-B14F-4D97-AF65-F5344CB8AC3E}">
        <p14:creationId xmlns:p14="http://schemas.microsoft.com/office/powerpoint/2010/main" val="321391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14FF-B7C8-4E6F-9C36-EB4B864625DC}"/>
              </a:ext>
            </a:extLst>
          </p:cNvPr>
          <p:cNvSpPr>
            <a:spLocks noGrp="1"/>
          </p:cNvSpPr>
          <p:nvPr>
            <p:ph type="title"/>
          </p:nvPr>
        </p:nvSpPr>
        <p:spPr/>
        <p:txBody>
          <a:bodyPr/>
          <a:lstStyle/>
          <a:p>
            <a:r>
              <a:rPr lang="en-US" dirty="0"/>
              <a:t>Motivations</a:t>
            </a:r>
          </a:p>
        </p:txBody>
      </p:sp>
      <p:sp>
        <p:nvSpPr>
          <p:cNvPr id="3" name="Content Placeholder 2">
            <a:extLst>
              <a:ext uri="{FF2B5EF4-FFF2-40B4-BE49-F238E27FC236}">
                <a16:creationId xmlns:a16="http://schemas.microsoft.com/office/drawing/2014/main" id="{FAE2D087-095F-4A93-A0B1-FBC24E2BF071}"/>
              </a:ext>
            </a:extLst>
          </p:cNvPr>
          <p:cNvSpPr>
            <a:spLocks noGrp="1"/>
          </p:cNvSpPr>
          <p:nvPr>
            <p:ph idx="1"/>
          </p:nvPr>
        </p:nvSpPr>
        <p:spPr/>
        <p:txBody>
          <a:bodyPr/>
          <a:lstStyle/>
          <a:p>
            <a:pPr marL="36900" indent="0">
              <a:buNone/>
            </a:pPr>
            <a:r>
              <a:rPr lang="en-US" dirty="0"/>
              <a:t>Crimes / Offenses affect our daily life in a bad way. There are lots of reasons causing such negative social phenomenon. It is worth finding out the patterns behind criminal activities by applying analysis ,in both descriptive and predictive manners, to make it more understandable &amp; predictable for people to further avoid such issues as they could. Although machine learning can’t precisely predict criminals’ motivations, I believe by analyzing the patterns of what happened, certain amount of regularities will eventually emerge.</a:t>
            </a:r>
          </a:p>
        </p:txBody>
      </p:sp>
    </p:spTree>
    <p:extLst>
      <p:ext uri="{BB962C8B-B14F-4D97-AF65-F5344CB8AC3E}">
        <p14:creationId xmlns:p14="http://schemas.microsoft.com/office/powerpoint/2010/main" val="398733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3CE5A-4967-487D-ABBC-7F9E325C5D6F}"/>
              </a:ext>
            </a:extLst>
          </p:cNvPr>
          <p:cNvSpPr>
            <a:spLocks noGrp="1"/>
          </p:cNvSpPr>
          <p:nvPr>
            <p:ph type="title"/>
          </p:nvPr>
        </p:nvSpPr>
        <p:spPr/>
        <p:txBody>
          <a:bodyPr>
            <a:normAutofit fontScale="90000"/>
          </a:bodyPr>
          <a:lstStyle/>
          <a:p>
            <a:r>
              <a:rPr lang="en-US" dirty="0"/>
              <a:t>Data Cleaning &amp; Preparation</a:t>
            </a:r>
            <a:br>
              <a:rPr lang="en-US" dirty="0"/>
            </a:br>
            <a:endParaRPr lang="en-US" dirty="0"/>
          </a:p>
        </p:txBody>
      </p:sp>
      <p:sp>
        <p:nvSpPr>
          <p:cNvPr id="3" name="Content Placeholder 2">
            <a:extLst>
              <a:ext uri="{FF2B5EF4-FFF2-40B4-BE49-F238E27FC236}">
                <a16:creationId xmlns:a16="http://schemas.microsoft.com/office/drawing/2014/main" id="{487EA42B-AF98-47A0-8741-3E4D0630D133}"/>
              </a:ext>
            </a:extLst>
          </p:cNvPr>
          <p:cNvSpPr>
            <a:spLocks noGrp="1"/>
          </p:cNvSpPr>
          <p:nvPr>
            <p:ph idx="1"/>
          </p:nvPr>
        </p:nvSpPr>
        <p:spPr/>
        <p:txBody>
          <a:bodyPr>
            <a:normAutofit/>
          </a:bodyPr>
          <a:lstStyle/>
          <a:p>
            <a:r>
              <a:rPr lang="en-US" dirty="0"/>
              <a:t>Data recap</a:t>
            </a:r>
          </a:p>
          <a:p>
            <a:pPr marL="964350" lvl="1" indent="-514350">
              <a:buFont typeface="+mj-lt"/>
              <a:buAutoNum type="romanUcPeriod"/>
            </a:pPr>
            <a:r>
              <a:rPr lang="en-US" dirty="0"/>
              <a:t> Main data: 319073 rows, 17 columns,  contains null values, 0 duplicates</a:t>
            </a:r>
          </a:p>
          <a:p>
            <a:pPr marL="964350" lvl="1" indent="-514350">
              <a:buFont typeface="+mj-lt"/>
              <a:buAutoNum type="romanUcPeriod"/>
            </a:pPr>
            <a:r>
              <a:rPr lang="en-US" dirty="0"/>
              <a:t> Reference data: 576 rows, 2 columns, 0 null values, contains duplicates</a:t>
            </a:r>
          </a:p>
          <a:p>
            <a:r>
              <a:rPr lang="en-US" dirty="0"/>
              <a:t> Data Cleaning:</a:t>
            </a:r>
          </a:p>
          <a:p>
            <a:pPr marL="964350" lvl="1" indent="-514350">
              <a:buFont typeface="+mj-lt"/>
              <a:buAutoNum type="romanUcPeriod"/>
            </a:pPr>
            <a:r>
              <a:rPr lang="en-US" dirty="0"/>
              <a:t> Null values handling</a:t>
            </a:r>
          </a:p>
          <a:p>
            <a:pPr marL="964350" lvl="1" indent="-514350">
              <a:buFont typeface="+mj-lt"/>
              <a:buAutoNum type="romanUcPeriod"/>
            </a:pPr>
            <a:r>
              <a:rPr lang="en-US" dirty="0"/>
              <a:t> Information mapping</a:t>
            </a:r>
          </a:p>
          <a:p>
            <a:pPr marL="36900" indent="0">
              <a:buNone/>
            </a:pPr>
            <a:r>
              <a:rPr lang="en-US" dirty="0"/>
              <a:t>    </a:t>
            </a:r>
          </a:p>
          <a:p>
            <a:pPr marL="36900" indent="0">
              <a:buNone/>
            </a:pPr>
            <a:endParaRPr lang="en-US" dirty="0"/>
          </a:p>
          <a:p>
            <a:pPr marL="36900" indent="0">
              <a:buNone/>
            </a:pPr>
            <a:endParaRPr lang="en-US" dirty="0"/>
          </a:p>
        </p:txBody>
      </p:sp>
    </p:spTree>
    <p:extLst>
      <p:ext uri="{BB962C8B-B14F-4D97-AF65-F5344CB8AC3E}">
        <p14:creationId xmlns:p14="http://schemas.microsoft.com/office/powerpoint/2010/main" val="1309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AEB9-93EC-4D6F-AD90-B1B905B070EE}"/>
              </a:ext>
            </a:extLst>
          </p:cNvPr>
          <p:cNvSpPr>
            <a:spLocks noGrp="1"/>
          </p:cNvSpPr>
          <p:nvPr>
            <p:ph type="title"/>
          </p:nvPr>
        </p:nvSpPr>
        <p:spPr/>
        <p:txBody>
          <a:bodyPr/>
          <a:lstStyle/>
          <a:p>
            <a:r>
              <a:rPr lang="en-US" dirty="0"/>
              <a:t>           Null values handles</a:t>
            </a:r>
          </a:p>
        </p:txBody>
      </p:sp>
      <p:sp>
        <p:nvSpPr>
          <p:cNvPr id="6" name="Content Placeholder 5">
            <a:extLst>
              <a:ext uri="{FF2B5EF4-FFF2-40B4-BE49-F238E27FC236}">
                <a16:creationId xmlns:a16="http://schemas.microsoft.com/office/drawing/2014/main" id="{708B77F9-1463-4372-B6A5-BEB6113BCB1F}"/>
              </a:ext>
            </a:extLst>
          </p:cNvPr>
          <p:cNvSpPr>
            <a:spLocks noGrp="1"/>
          </p:cNvSpPr>
          <p:nvPr>
            <p:ph idx="1"/>
          </p:nvPr>
        </p:nvSpPr>
        <p:spPr/>
        <p:txBody>
          <a:bodyPr/>
          <a:lstStyle/>
          <a:p>
            <a:r>
              <a:rPr lang="en-US" dirty="0"/>
              <a:t>Visualize the null values</a:t>
            </a:r>
          </a:p>
          <a:p>
            <a:endParaRPr lang="en-US" dirty="0"/>
          </a:p>
        </p:txBody>
      </p:sp>
      <p:pic>
        <p:nvPicPr>
          <p:cNvPr id="7" name="Picture 6">
            <a:extLst>
              <a:ext uri="{FF2B5EF4-FFF2-40B4-BE49-F238E27FC236}">
                <a16:creationId xmlns:a16="http://schemas.microsoft.com/office/drawing/2014/main" id="{5F64193C-6769-4A21-98EB-98D6CB571C25}"/>
              </a:ext>
            </a:extLst>
          </p:cNvPr>
          <p:cNvPicPr>
            <a:picLocks noChangeAspect="1"/>
          </p:cNvPicPr>
          <p:nvPr/>
        </p:nvPicPr>
        <p:blipFill>
          <a:blip r:embed="rId2"/>
          <a:stretch>
            <a:fillRect/>
          </a:stretch>
        </p:blipFill>
        <p:spPr>
          <a:xfrm>
            <a:off x="5137768" y="2590719"/>
            <a:ext cx="3698930" cy="2872433"/>
          </a:xfrm>
          <a:prstGeom prst="rect">
            <a:avLst/>
          </a:prstGeom>
        </p:spPr>
      </p:pic>
      <p:pic>
        <p:nvPicPr>
          <p:cNvPr id="8" name="Picture 7">
            <a:extLst>
              <a:ext uri="{FF2B5EF4-FFF2-40B4-BE49-F238E27FC236}">
                <a16:creationId xmlns:a16="http://schemas.microsoft.com/office/drawing/2014/main" id="{DC014422-54CB-4B36-9E7F-7B9281B5818D}"/>
              </a:ext>
            </a:extLst>
          </p:cNvPr>
          <p:cNvPicPr>
            <a:picLocks noChangeAspect="1"/>
          </p:cNvPicPr>
          <p:nvPr/>
        </p:nvPicPr>
        <p:blipFill>
          <a:blip r:embed="rId3"/>
          <a:stretch>
            <a:fillRect/>
          </a:stretch>
        </p:blipFill>
        <p:spPr>
          <a:xfrm>
            <a:off x="998026" y="2590719"/>
            <a:ext cx="3802192" cy="2872433"/>
          </a:xfrm>
          <a:prstGeom prst="rect">
            <a:avLst/>
          </a:prstGeom>
        </p:spPr>
      </p:pic>
    </p:spTree>
    <p:extLst>
      <p:ext uri="{BB962C8B-B14F-4D97-AF65-F5344CB8AC3E}">
        <p14:creationId xmlns:p14="http://schemas.microsoft.com/office/powerpoint/2010/main" val="452137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298</TotalTime>
  <Words>945</Words>
  <Application>Microsoft Office PowerPoint</Application>
  <PresentationFormat>Widescreen</PresentationFormat>
  <Paragraphs>139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Bodoni MT</vt:lpstr>
      <vt:lpstr>Goudy Old Style</vt:lpstr>
      <vt:lpstr>Wingdings 2</vt:lpstr>
      <vt:lpstr>SlateVTI</vt:lpstr>
      <vt:lpstr>Boston Crime Data Analysis</vt:lpstr>
      <vt:lpstr>Purpose of making this slide</vt:lpstr>
      <vt:lpstr>Brief Conclusion</vt:lpstr>
      <vt:lpstr>Deliverables</vt:lpstr>
      <vt:lpstr>Background &amp; Data Explanation</vt:lpstr>
      <vt:lpstr>Background &amp; Data Explanation</vt:lpstr>
      <vt:lpstr>Motivations</vt:lpstr>
      <vt:lpstr>Data Cleaning &amp; Preparation </vt:lpstr>
      <vt:lpstr>           Null values handles</vt:lpstr>
      <vt:lpstr>Null values handles</vt:lpstr>
      <vt:lpstr>Info Mapping</vt:lpstr>
      <vt:lpstr>Exploratory Data Analysis</vt:lpstr>
      <vt:lpstr>Exploratory Data Analysis</vt:lpstr>
      <vt:lpstr>Exploratory Data Analysis</vt:lpstr>
      <vt:lpstr>Exploratory Data Analysis</vt:lpstr>
      <vt:lpstr>Exploratory Data Analysis</vt:lpstr>
      <vt:lpstr>ML - Preprocessing</vt:lpstr>
      <vt:lpstr>ML – Clustering (K-Means)</vt:lpstr>
      <vt:lpstr>ML Classifications</vt:lpstr>
      <vt:lpstr>SVM &amp; Grid Search</vt:lpstr>
      <vt:lpstr>ML NLP</vt:lpstr>
      <vt:lpstr>ML NLP</vt:lpstr>
      <vt:lpstr>ML NLP</vt:lpstr>
      <vt:lpstr>ML NLP</vt:lpstr>
      <vt:lpstr>ML NLP</vt:lpstr>
      <vt:lpstr>Time Series Analysis</vt:lpstr>
      <vt:lpstr>Time Series Analysis</vt:lpstr>
      <vt:lpstr>Moving Average</vt:lpstr>
      <vt:lpstr>Moving Average</vt:lpstr>
      <vt:lpstr>General Forecast Models</vt:lpstr>
      <vt:lpstr>Determine Stationarity </vt:lpstr>
      <vt:lpstr>ARIMA</vt:lpstr>
      <vt:lpstr>ARIMA</vt:lpstr>
      <vt:lpstr>Deep Learning</vt:lpstr>
      <vt:lpstr>Deep Learning</vt:lpstr>
      <vt:lpstr>Thank you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Crime Data Analysis</dc:title>
  <dc:creator>Liu Chelsea</dc:creator>
  <cp:lastModifiedBy>Liu Chelsea</cp:lastModifiedBy>
  <cp:revision>34</cp:revision>
  <dcterms:created xsi:type="dcterms:W3CDTF">2019-11-17T22:51:29Z</dcterms:created>
  <dcterms:modified xsi:type="dcterms:W3CDTF">2019-12-12T15:11:40Z</dcterms:modified>
</cp:coreProperties>
</file>